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8"/>
  </p:notesMasterIdLst>
  <p:sldIdLst>
    <p:sldId id="257" r:id="rId3"/>
    <p:sldId id="364" r:id="rId4"/>
    <p:sldId id="260" r:id="rId5"/>
    <p:sldId id="369" r:id="rId6"/>
    <p:sldId id="367" r:id="rId7"/>
    <p:sldId id="365" r:id="rId8"/>
    <p:sldId id="368" r:id="rId9"/>
    <p:sldId id="370" r:id="rId10"/>
    <p:sldId id="371" r:id="rId11"/>
    <p:sldId id="265" r:id="rId12"/>
    <p:sldId id="485" r:id="rId13"/>
    <p:sldId id="270" r:id="rId14"/>
    <p:sldId id="289" r:id="rId15"/>
    <p:sldId id="290" r:id="rId16"/>
    <p:sldId id="486" r:id="rId17"/>
    <p:sldId id="483" r:id="rId18"/>
    <p:sldId id="484" r:id="rId19"/>
    <p:sldId id="499" r:id="rId20"/>
    <p:sldId id="487" r:id="rId21"/>
    <p:sldId id="502" r:id="rId22"/>
    <p:sldId id="372" r:id="rId23"/>
    <p:sldId id="488" r:id="rId24"/>
    <p:sldId id="489" r:id="rId25"/>
    <p:sldId id="339" r:id="rId26"/>
    <p:sldId id="340" r:id="rId27"/>
    <p:sldId id="347" r:id="rId28"/>
    <p:sldId id="491" r:id="rId29"/>
    <p:sldId id="490" r:id="rId30"/>
    <p:sldId id="493" r:id="rId31"/>
    <p:sldId id="330" r:id="rId32"/>
    <p:sldId id="331" r:id="rId33"/>
    <p:sldId id="494" r:id="rId34"/>
    <p:sldId id="342" r:id="rId35"/>
    <p:sldId id="343" r:id="rId36"/>
    <p:sldId id="344" r:id="rId37"/>
    <p:sldId id="348" r:id="rId38"/>
    <p:sldId id="325" r:id="rId39"/>
    <p:sldId id="500" r:id="rId40"/>
    <p:sldId id="498" r:id="rId41"/>
    <p:sldId id="314" r:id="rId42"/>
    <p:sldId id="336" r:id="rId43"/>
    <p:sldId id="337" r:id="rId44"/>
    <p:sldId id="338" r:id="rId45"/>
    <p:sldId id="345" r:id="rId46"/>
    <p:sldId id="305" r:id="rId47"/>
    <p:sldId id="329" r:id="rId48"/>
    <p:sldId id="328" r:id="rId49"/>
    <p:sldId id="327" r:id="rId50"/>
    <p:sldId id="332" r:id="rId51"/>
    <p:sldId id="333" r:id="rId52"/>
    <p:sldId id="306" r:id="rId53"/>
    <p:sldId id="308" r:id="rId54"/>
    <p:sldId id="307" r:id="rId55"/>
    <p:sldId id="497" r:id="rId56"/>
    <p:sldId id="501" r:id="rId5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2" autoAdjust="0"/>
    <p:restoredTop sz="94690" autoAdjust="0"/>
  </p:normalViewPr>
  <p:slideViewPr>
    <p:cSldViewPr>
      <p:cViewPr varScale="1">
        <p:scale>
          <a:sx n="80" d="100"/>
          <a:sy n="80" d="100"/>
        </p:scale>
        <p:origin x="96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86712-C86E-4D7E-8CA6-3CE17714CCF1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0EBC-4C18-4BD4-BC8D-30E393EB7D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32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2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06F27A3-F815-45C2-80D2-B215375D0D7E}" type="slidenum">
              <a:rPr lang="hu-HU" altLang="hu-HU" sz="1200"/>
              <a:pPr/>
              <a:t>10</a:t>
            </a:fld>
            <a:endParaRPr lang="hu-HU" altLang="hu-HU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06F27A3-F815-45C2-80D2-B215375D0D7E}" type="slidenum">
              <a:rPr lang="hu-HU" altLang="hu-HU" sz="1200"/>
              <a:pPr/>
              <a:t>11</a:t>
            </a:fld>
            <a:endParaRPr lang="hu-HU" altLang="hu-HU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80043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06F27A3-F815-45C2-80D2-B215375D0D7E}" type="slidenum">
              <a:rPr lang="hu-HU" altLang="hu-HU" sz="1200"/>
              <a:pPr/>
              <a:t>15</a:t>
            </a:fld>
            <a:endParaRPr lang="hu-HU" altLang="hu-HU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1518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54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574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969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716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97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9" y="2214565"/>
            <a:ext cx="5067696" cy="2428875"/>
          </a:xfrm>
        </p:spPr>
        <p:txBody>
          <a:bodyPr/>
          <a:lstStyle>
            <a:lvl1pPr>
              <a:lnSpc>
                <a:spcPts val="255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10" y="5856290"/>
            <a:ext cx="2511028" cy="246062"/>
          </a:xfrm>
        </p:spPr>
        <p:txBody>
          <a:bodyPr/>
          <a:lstStyle>
            <a:lvl1pPr marL="0" indent="0">
              <a:buNone/>
              <a:defRPr sz="1125" b="1">
                <a:solidFill>
                  <a:schemeClr val="tx2"/>
                </a:solidFill>
              </a:defRPr>
            </a:lvl1pPr>
            <a:lvl2pPr marL="256500" indent="0">
              <a:buNone/>
              <a:defRPr sz="1125" b="1">
                <a:solidFill>
                  <a:schemeClr val="bg1"/>
                </a:solidFill>
              </a:defRPr>
            </a:lvl2pPr>
            <a:lvl3pPr marL="513000" indent="0">
              <a:buNone/>
              <a:defRPr sz="1125" b="1">
                <a:solidFill>
                  <a:schemeClr val="bg1"/>
                </a:solidFill>
              </a:defRPr>
            </a:lvl3pPr>
            <a:lvl4pPr marL="769500" indent="0">
              <a:buNone/>
              <a:defRPr sz="1125" b="1">
                <a:solidFill>
                  <a:schemeClr val="bg1"/>
                </a:solidFill>
              </a:defRPr>
            </a:lvl4pPr>
            <a:lvl5pPr marL="1026000" indent="0">
              <a:buNone/>
              <a:defRPr sz="112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109" y="6102352"/>
            <a:ext cx="2511028" cy="206376"/>
          </a:xfrm>
        </p:spPr>
        <p:txBody>
          <a:bodyPr anchor="b" anchorCtr="0"/>
          <a:lstStyle>
            <a:lvl1pPr marL="0" indent="0">
              <a:buNone/>
              <a:defRPr sz="1125" b="0">
                <a:solidFill>
                  <a:schemeClr val="tx2"/>
                </a:solidFill>
              </a:defRPr>
            </a:lvl1pPr>
            <a:lvl2pPr marL="256500" indent="0">
              <a:buNone/>
              <a:defRPr sz="1125" b="1">
                <a:solidFill>
                  <a:schemeClr val="bg1"/>
                </a:solidFill>
              </a:defRPr>
            </a:lvl2pPr>
            <a:lvl3pPr marL="513000" indent="0">
              <a:buNone/>
              <a:defRPr sz="1125" b="1">
                <a:solidFill>
                  <a:schemeClr val="bg1"/>
                </a:solidFill>
              </a:defRPr>
            </a:lvl3pPr>
            <a:lvl4pPr marL="769500" indent="0">
              <a:buNone/>
              <a:defRPr sz="1125" b="1">
                <a:solidFill>
                  <a:schemeClr val="bg1"/>
                </a:solidFill>
              </a:defRPr>
            </a:lvl4pPr>
            <a:lvl5pPr marL="1026000" indent="0">
              <a:buNone/>
              <a:defRPr sz="112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9907" y="5861053"/>
            <a:ext cx="2511028" cy="246062"/>
          </a:xfrm>
        </p:spPr>
        <p:txBody>
          <a:bodyPr/>
          <a:lstStyle>
            <a:lvl1pPr marL="0" indent="0">
              <a:buNone/>
              <a:defRPr sz="1125" b="1">
                <a:solidFill>
                  <a:schemeClr val="tx2"/>
                </a:solidFill>
              </a:defRPr>
            </a:lvl1pPr>
            <a:lvl2pPr marL="256500" indent="0">
              <a:buNone/>
              <a:defRPr sz="1125" b="1">
                <a:solidFill>
                  <a:schemeClr val="bg1"/>
                </a:solidFill>
              </a:defRPr>
            </a:lvl2pPr>
            <a:lvl3pPr marL="513000" indent="0">
              <a:buNone/>
              <a:defRPr sz="1125" b="1">
                <a:solidFill>
                  <a:schemeClr val="bg1"/>
                </a:solidFill>
              </a:defRPr>
            </a:lvl3pPr>
            <a:lvl4pPr marL="769500" indent="0">
              <a:buNone/>
              <a:defRPr sz="1125" b="1">
                <a:solidFill>
                  <a:schemeClr val="bg1"/>
                </a:solidFill>
              </a:defRPr>
            </a:lvl4pPr>
            <a:lvl5pPr marL="1026000" indent="0">
              <a:buNone/>
              <a:defRPr sz="112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9907" y="6107115"/>
            <a:ext cx="2511028" cy="206376"/>
          </a:xfrm>
        </p:spPr>
        <p:txBody>
          <a:bodyPr anchor="b" anchorCtr="0"/>
          <a:lstStyle>
            <a:lvl1pPr marL="0" indent="0">
              <a:buNone/>
              <a:defRPr sz="1125" b="0">
                <a:solidFill>
                  <a:schemeClr val="tx2"/>
                </a:solidFill>
              </a:defRPr>
            </a:lvl1pPr>
            <a:lvl2pPr marL="256500" indent="0">
              <a:buNone/>
              <a:defRPr sz="1125" b="1">
                <a:solidFill>
                  <a:schemeClr val="bg1"/>
                </a:solidFill>
              </a:defRPr>
            </a:lvl2pPr>
            <a:lvl3pPr marL="513000" indent="0">
              <a:buNone/>
              <a:defRPr sz="1125" b="1">
                <a:solidFill>
                  <a:schemeClr val="bg1"/>
                </a:solidFill>
              </a:defRPr>
            </a:lvl3pPr>
            <a:lvl4pPr marL="769500" indent="0">
              <a:buNone/>
              <a:defRPr sz="1125" b="1">
                <a:solidFill>
                  <a:schemeClr val="bg1"/>
                </a:solidFill>
              </a:defRPr>
            </a:lvl4pPr>
            <a:lvl5pPr marL="1026000" indent="0">
              <a:buNone/>
              <a:defRPr sz="112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  <p:pic>
        <p:nvPicPr>
          <p:cNvPr id="12" name="Grafik 15">
            <a:extLst>
              <a:ext uri="{FF2B5EF4-FFF2-40B4-BE49-F238E27FC236}">
                <a16:creationId xmlns:a16="http://schemas.microsoft.com/office/drawing/2014/main" id="{C094536C-A821-45D6-A6AD-54AD96BFD5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4110" y="254079"/>
            <a:ext cx="485443" cy="5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11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973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06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824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334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581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  <p:pic>
        <p:nvPicPr>
          <p:cNvPr id="6" name="Picture 2" descr="https://yt3.ggpht.com/-MSsVrsg1Tbg/AAAAAAAAAAI/AAAAAAAAAAA/1jciB6Iuflo/s900-c-k-no-mo-rj-c0xffffff/phot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786"/>
            <a:ext cx="827583" cy="8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4333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692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1683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3065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940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305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905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66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91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314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45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7674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110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A440-26AB-43F0-95AB-61B7B77208D6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D8B98-72D9-4D4D-B99B-698F9C2882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8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43D4C-1D47-4BBF-A01D-A765EA5268EB}" type="datetimeFigureOut">
              <a:rPr lang="hu-HU" smtClean="0"/>
              <a:t>2022. 04. 15.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BD726-B250-44B0-B86F-2106110C19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92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8F059-0236-4213-B5EA-90D242B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24744"/>
            <a:ext cx="6565797" cy="2592288"/>
          </a:xfrm>
        </p:spPr>
        <p:txBody>
          <a:bodyPr>
            <a:normAutofit/>
          </a:bodyPr>
          <a:lstStyle/>
          <a:p>
            <a: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Az </a:t>
            </a:r>
            <a:r>
              <a:rPr lang="hu-HU" sz="24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oszteoszintézisek</a:t>
            </a:r>
            <a:b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b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	</a:t>
            </a:r>
            <a:r>
              <a:rPr lang="hu-HU" sz="24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pre</a:t>
            </a:r>
            <a: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op. tervezése és </a:t>
            </a:r>
            <a:b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b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r>
              <a:rPr 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		post op. értékelése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AB6D1A-FA95-4568-9D15-55EE7B2C2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477" y="5930682"/>
            <a:ext cx="2511028" cy="399132"/>
          </a:xfrm>
        </p:spPr>
        <p:txBody>
          <a:bodyPr>
            <a:normAutofit/>
          </a:bodyPr>
          <a:lstStyle/>
          <a:p>
            <a:r>
              <a:rPr lang="hu-HU" sz="1350" dirty="0">
                <a:latin typeface="Calibri" panose="020F0502020204030204" pitchFamily="34" charset="0"/>
                <a:cs typeface="Times New Roman" panose="02020603050405020304" pitchFamily="18" charset="0"/>
              </a:rPr>
              <a:t>Diószegi Zoltán</a:t>
            </a:r>
            <a:endParaRPr lang="en-US" sz="13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75782-2751-4314-87A3-F954E323E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477" y="5877272"/>
            <a:ext cx="2511028" cy="713182"/>
          </a:xfrm>
        </p:spPr>
        <p:txBody>
          <a:bodyPr>
            <a:normAutofit/>
          </a:bodyPr>
          <a:lstStyle/>
          <a:p>
            <a:r>
              <a:rPr lang="hu-HU" sz="1200" dirty="0"/>
              <a:t>Kisállatgyógyász klinikus szakállatorvos</a:t>
            </a:r>
            <a:endParaRPr lang="en-US" sz="12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0ACD08-8E90-4571-9B8B-183D058DED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124" y="5888039"/>
            <a:ext cx="2511028" cy="558399"/>
          </a:xfrm>
        </p:spPr>
        <p:txBody>
          <a:bodyPr/>
          <a:lstStyle/>
          <a:p>
            <a:r>
              <a:rPr lang="hu-H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kisállatortopédia aktuális kérdései – </a:t>
            </a:r>
            <a:r>
              <a:rPr lang="hu-HU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hu-H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CB15B4E-6996-4AB8-82E7-7943D0097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124" y="6435672"/>
            <a:ext cx="2511028" cy="154782"/>
          </a:xfrm>
        </p:spPr>
        <p:txBody>
          <a:bodyPr>
            <a:normAutofit fontScale="25000" lnSpcReduction="20000"/>
          </a:bodyPr>
          <a:lstStyle/>
          <a:p>
            <a:r>
              <a:rPr lang="hu-HU" sz="4800" noProof="0" dirty="0"/>
              <a:t>MKOE</a:t>
            </a:r>
            <a:r>
              <a:rPr lang="hu-HU" sz="4800" dirty="0"/>
              <a:t> Budapest 2022. március 27</a:t>
            </a:r>
            <a:r>
              <a:rPr lang="hu-HU" dirty="0"/>
              <a:t>.</a:t>
            </a:r>
            <a:endParaRPr lang="en-US" noProof="0" dirty="0"/>
          </a:p>
        </p:txBody>
      </p:sp>
      <p:pic>
        <p:nvPicPr>
          <p:cNvPr id="7" name="Picture 5" descr="1mkoelogo">
            <a:extLst>
              <a:ext uri="{FF2B5EF4-FFF2-40B4-BE49-F238E27FC236}">
                <a16:creationId xmlns:a16="http://schemas.microsoft.com/office/drawing/2014/main" id="{0B5FCE96-12DD-40F0-A9C8-AFB0C017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5877272"/>
            <a:ext cx="2328863" cy="65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4B0E349-7E7A-43D9-ACDF-ABD9C20F6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90" y="0"/>
            <a:ext cx="1471610" cy="6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870804" y="0"/>
            <a:ext cx="77724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Egyszerű törések</a:t>
            </a:r>
            <a:endParaRPr lang="hu-HU" altLang="hu-HU" sz="6000" dirty="0">
              <a:effectLst/>
            </a:endParaRPr>
          </a:p>
        </p:txBody>
      </p:sp>
      <p:pic>
        <p:nvPicPr>
          <p:cNvPr id="33796" name="Picture 4" descr="harferdetörés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3800" b="8001"/>
          <a:stretch/>
        </p:blipFill>
        <p:spPr bwMode="auto">
          <a:xfrm>
            <a:off x="1620044" y="1052736"/>
            <a:ext cx="5903912" cy="54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797425"/>
            <a:ext cx="5903912" cy="498475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altLang="hu-HU" dirty="0"/>
              <a:t>haránt,	 ferde,		 spirális</a:t>
            </a:r>
          </a:p>
          <a:p>
            <a:pPr fontAlgn="auto">
              <a:spcAft>
                <a:spcPts val="0"/>
              </a:spcAft>
              <a:defRPr/>
            </a:pPr>
            <a:endParaRPr lang="hu-HU" alt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347864" y="417572"/>
            <a:ext cx="5110336" cy="939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haránt törés</a:t>
            </a:r>
            <a:endParaRPr lang="hu-HU" altLang="hu-HU" sz="6000" dirty="0">
              <a:effectLst/>
            </a:endParaRPr>
          </a:p>
        </p:txBody>
      </p:sp>
      <p:sp>
        <p:nvSpPr>
          <p:cNvPr id="8" name="Alcím 7">
            <a:extLst>
              <a:ext uri="{FF2B5EF4-FFF2-40B4-BE49-F238E27FC236}">
                <a16:creationId xmlns:a16="http://schemas.microsoft.com/office/drawing/2014/main" id="{51AE1888-4248-4361-872E-6E7A9769B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455" y="1832936"/>
            <a:ext cx="5283696" cy="1752600"/>
          </a:xfrm>
        </p:spPr>
        <p:txBody>
          <a:bodyPr/>
          <a:lstStyle/>
          <a:p>
            <a:r>
              <a:rPr lang="hu-HU" dirty="0"/>
              <a:t>A csont hossztengelyére bocsájtott merőlegeshez képest &lt; 30°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EEBB2DB-9EDE-4E08-97F3-C6EBEDA4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640"/>
            <a:ext cx="2992320" cy="62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9F037A8D-CC44-4C16-9363-54577380AA00}"/>
              </a:ext>
            </a:extLst>
          </p:cNvPr>
          <p:cNvCxnSpPr/>
          <p:nvPr/>
        </p:nvCxnSpPr>
        <p:spPr>
          <a:xfrm flipV="1">
            <a:off x="541553" y="3002940"/>
            <a:ext cx="1838956" cy="7200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274DC697-823D-4117-B923-1008BED03705}"/>
              </a:ext>
            </a:extLst>
          </p:cNvPr>
          <p:cNvCxnSpPr>
            <a:cxnSpLocks/>
          </p:cNvCxnSpPr>
          <p:nvPr/>
        </p:nvCxnSpPr>
        <p:spPr>
          <a:xfrm flipV="1">
            <a:off x="597813" y="3026424"/>
            <a:ext cx="1761011" cy="30207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337DBD97-B3FE-41F7-891B-7EE5B0385B6B}"/>
              </a:ext>
            </a:extLst>
          </p:cNvPr>
          <p:cNvCxnSpPr/>
          <p:nvPr/>
        </p:nvCxnSpPr>
        <p:spPr>
          <a:xfrm>
            <a:off x="1648560" y="764704"/>
            <a:ext cx="43120" cy="50405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5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91" name="Picture 7" descr="e-22179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4"/>
            <a:ext cx="357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6475" y="-12303"/>
            <a:ext cx="5050904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haránt törés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65C0300-D0FD-449F-94E2-DA6BE30C1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79" y="1412652"/>
            <a:ext cx="2375056" cy="54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umtranspin4">
            <a:extLst>
              <a:ext uri="{FF2B5EF4-FFF2-40B4-BE49-F238E27FC236}">
                <a16:creationId xmlns:a16="http://schemas.microsoft.com/office/drawing/2014/main" id="{2F7B6F2D-E355-4C38-A5A7-9AF7EAD3B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24368"/>
          <a:stretch/>
        </p:blipFill>
        <p:spPr bwMode="auto">
          <a:xfrm>
            <a:off x="6660232" y="1456774"/>
            <a:ext cx="2483921" cy="54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7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hibás indikáció = komplikáció </a:t>
            </a:r>
          </a:p>
        </p:txBody>
      </p:sp>
      <p:pic>
        <p:nvPicPr>
          <p:cNvPr id="294915" name="Picture 3" descr="frhuob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43376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6" name="Picture 4" descr="frhuob2cP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1600200"/>
            <a:ext cx="44354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3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350"/>
            <a:ext cx="72008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hu-HU" alt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hibás indikáció = komplikáció </a:t>
            </a:r>
          </a:p>
        </p:txBody>
      </p:sp>
      <p:pic>
        <p:nvPicPr>
          <p:cNvPr id="295939" name="Picture 3" descr="frhuob2eP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41153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41" name="Line 5"/>
          <p:cNvSpPr>
            <a:spLocks noChangeShapeType="1"/>
          </p:cNvSpPr>
          <p:nvPr/>
        </p:nvSpPr>
        <p:spPr bwMode="auto">
          <a:xfrm flipH="1">
            <a:off x="1187450" y="2924175"/>
            <a:ext cx="431800" cy="865188"/>
          </a:xfrm>
          <a:prstGeom prst="line">
            <a:avLst/>
          </a:prstGeom>
          <a:noFill/>
          <a:ln w="76200">
            <a:solidFill>
              <a:srgbClr val="FFFB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5942" name="Line 6"/>
          <p:cNvSpPr>
            <a:spLocks noChangeShapeType="1"/>
          </p:cNvSpPr>
          <p:nvPr/>
        </p:nvSpPr>
        <p:spPr bwMode="auto">
          <a:xfrm flipH="1" flipV="1">
            <a:off x="2987675" y="2349500"/>
            <a:ext cx="863600" cy="358775"/>
          </a:xfrm>
          <a:prstGeom prst="line">
            <a:avLst/>
          </a:prstGeom>
          <a:noFill/>
          <a:ln w="76200">
            <a:solidFill>
              <a:srgbClr val="EF2F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876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870804" y="0"/>
            <a:ext cx="77724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Egyszerű törések</a:t>
            </a:r>
            <a:endParaRPr lang="hu-HU" altLang="hu-HU" sz="6000" dirty="0">
              <a:effectLst/>
            </a:endParaRPr>
          </a:p>
        </p:txBody>
      </p:sp>
      <p:pic>
        <p:nvPicPr>
          <p:cNvPr id="33796" name="Picture 4" descr="harferdetörés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3800" b="8001"/>
          <a:stretch/>
        </p:blipFill>
        <p:spPr bwMode="auto">
          <a:xfrm>
            <a:off x="1620044" y="1052736"/>
            <a:ext cx="5903912" cy="54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797425"/>
            <a:ext cx="5903912" cy="498475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altLang="hu-HU" dirty="0"/>
              <a:t>haránt,	 ferde,		 spirális</a:t>
            </a:r>
          </a:p>
          <a:p>
            <a:pPr fontAlgn="auto">
              <a:spcAft>
                <a:spcPts val="0"/>
              </a:spcAft>
              <a:defRPr/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08192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Ferde és Spirál</a:t>
            </a:r>
            <a:br>
              <a:rPr 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r>
              <a:rPr lang="hu-HU" sz="31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rövid 	hosszú</a:t>
            </a:r>
            <a:endParaRPr lang="hu-HU" sz="40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1026" name="Picture 2" descr="C:\Users\Zoltán\Desktop\AO2019\IMG-0008-0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8637" r="31659"/>
          <a:stretch/>
        </p:blipFill>
        <p:spPr bwMode="auto">
          <a:xfrm>
            <a:off x="-92885" y="815053"/>
            <a:ext cx="2987824" cy="589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79a másolata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9545" r="12991" b="2727"/>
          <a:stretch/>
        </p:blipFill>
        <p:spPr bwMode="auto">
          <a:xfrm>
            <a:off x="6390409" y="815053"/>
            <a:ext cx="2701636" cy="60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1279413" y="1577916"/>
            <a:ext cx="396044" cy="446267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766765" y="4138712"/>
            <a:ext cx="1268524" cy="106234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>
            <a:off x="7264070" y="3551774"/>
            <a:ext cx="720080" cy="208823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6871820" y="3528822"/>
            <a:ext cx="122413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7416316" y="1826523"/>
            <a:ext cx="108012" cy="43924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680947" y="4022392"/>
            <a:ext cx="1440160" cy="15022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3059832" y="1772816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30-60°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5148064" y="1772816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˃60°</a:t>
            </a:r>
          </a:p>
        </p:txBody>
      </p:sp>
      <p:sp>
        <p:nvSpPr>
          <p:cNvPr id="14" name="Szalagív 13"/>
          <p:cNvSpPr/>
          <p:nvPr/>
        </p:nvSpPr>
        <p:spPr>
          <a:xfrm rot="8265754" flipH="1">
            <a:off x="917381" y="4038653"/>
            <a:ext cx="288032" cy="360040"/>
          </a:xfrm>
          <a:prstGeom prst="blockArc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9" name="Szalagív 18"/>
          <p:cNvSpPr/>
          <p:nvPr/>
        </p:nvSpPr>
        <p:spPr>
          <a:xfrm rot="14551447" flipH="1">
            <a:off x="7725780" y="3459809"/>
            <a:ext cx="288032" cy="360040"/>
          </a:xfrm>
          <a:prstGeom prst="blockArc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6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49CAE-4F33-46B8-8453-0CD0E4C5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33" y="26583"/>
            <a:ext cx="8229600" cy="1143000"/>
          </a:xfrm>
        </p:spPr>
        <p:txBody>
          <a:bodyPr/>
          <a:lstStyle/>
          <a:p>
            <a:r>
              <a:rPr kumimoji="0" lang="hu-HU" altLang="hu-HU" sz="3900" b="0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Rövid ferde törés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FAAD431-46AB-4D9A-B071-96E100FA8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t="20100" r="42455" b="34751"/>
          <a:stretch/>
        </p:blipFill>
        <p:spPr>
          <a:xfrm>
            <a:off x="107503" y="1124744"/>
            <a:ext cx="4114113" cy="570667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9D14910-6A52-471F-B407-D27C6685D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32549" r="29059" b="24402"/>
          <a:stretch/>
        </p:blipFill>
        <p:spPr>
          <a:xfrm>
            <a:off x="3973729" y="1124744"/>
            <a:ext cx="5149926" cy="57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5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49CAE-4F33-46B8-8453-0CD0E4C5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33" y="26583"/>
            <a:ext cx="8229600" cy="1143000"/>
          </a:xfrm>
        </p:spPr>
        <p:txBody>
          <a:bodyPr/>
          <a:lstStyle/>
          <a:p>
            <a:r>
              <a:rPr kumimoji="0" lang="hu-HU" altLang="hu-HU" sz="3900" b="0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Rövid ferde törés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2F3624B-5DA7-425C-849F-C8D0B6F31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17451" r="38152" b="27950"/>
          <a:stretch/>
        </p:blipFill>
        <p:spPr>
          <a:xfrm>
            <a:off x="5796136" y="1223233"/>
            <a:ext cx="2923297" cy="563005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97CAD50-8B00-4FA8-AC68-7367A5285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24801" r="39410" b="33200"/>
          <a:stretch/>
        </p:blipFill>
        <p:spPr>
          <a:xfrm>
            <a:off x="0" y="1201166"/>
            <a:ext cx="5652120" cy="56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7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407823" cy="4219233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Típusa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Egyszerű</a:t>
            </a:r>
          </a:p>
          <a:p>
            <a:pPr algn="l"/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Szegmentális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Szilánkos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729F6A-8F25-4279-A4D9-0A47408B7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/>
          <a:stretch/>
        </p:blipFill>
        <p:spPr bwMode="auto">
          <a:xfrm rot="5400000">
            <a:off x="-1902678" y="1894666"/>
            <a:ext cx="6865185" cy="30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4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3728" y="108493"/>
            <a:ext cx="3008313" cy="623344"/>
          </a:xfrm>
        </p:spPr>
        <p:txBody>
          <a:bodyPr>
            <a:normAutofit fontScale="90000"/>
          </a:bodyPr>
          <a:lstStyle/>
          <a:p>
            <a:r>
              <a:rPr kumimoji="0" lang="hu-HU" altLang="hu-HU" sz="3600" b="0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Mi a közös?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2603" r="6948" b="25456"/>
          <a:stretch/>
        </p:blipFill>
        <p:spPr>
          <a:xfrm>
            <a:off x="6064696" y="106876"/>
            <a:ext cx="3008313" cy="6729121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Picture 2" descr="https://yt3.ggpht.com/-MSsVrsg1Tbg/AAAAAAAAAAI/AAAAAAAAAAA/1jciB6Iuflo/s900-c-k-no-mo-rj-c0xffffff/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786"/>
            <a:ext cx="827583" cy="8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rtalom helye 3">
            <a:extLst>
              <a:ext uri="{FF2B5EF4-FFF2-40B4-BE49-F238E27FC236}">
                <a16:creationId xmlns:a16="http://schemas.microsoft.com/office/drawing/2014/main" id="{0FCF6F12-47C8-4D08-A48C-F4DAECE5BD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9515" r="29459" b="3455"/>
          <a:stretch/>
        </p:blipFill>
        <p:spPr>
          <a:xfrm>
            <a:off x="27808" y="910093"/>
            <a:ext cx="3968128" cy="58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9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407823" cy="4219233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Típusa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Egyszerű</a:t>
            </a:r>
          </a:p>
          <a:p>
            <a:pPr algn="l"/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Szegmentális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Szilánkos</a:t>
            </a:r>
          </a:p>
        </p:txBody>
      </p:sp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5A0E52B1-28FA-4E14-8EFC-21D8FF4E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5" t="1945" r="3613" b="-676"/>
          <a:stretch>
            <a:fillRect/>
          </a:stretch>
        </p:blipFill>
        <p:spPr>
          <a:xfrm>
            <a:off x="-180528" y="-30163"/>
            <a:ext cx="3938587" cy="6888163"/>
          </a:xfrm>
          <a:prstGeom prst="rect">
            <a:avLst/>
          </a:prstGeom>
        </p:spPr>
      </p:pic>
      <p:pic>
        <p:nvPicPr>
          <p:cNvPr id="8" name="Picture 3" descr="frhuob2a">
            <a:extLst>
              <a:ext uri="{FF2B5EF4-FFF2-40B4-BE49-F238E27FC236}">
                <a16:creationId xmlns:a16="http://schemas.microsoft.com/office/drawing/2014/main" id="{62BF9472-208A-4914-BA7D-C084E76A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72" y="1508021"/>
            <a:ext cx="2489406" cy="381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3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407823" cy="486752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Mértéke</a:t>
            </a: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Fedettsége</a:t>
            </a: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Típusa</a:t>
            </a:r>
          </a:p>
          <a:p>
            <a:pPr marL="514350" indent="-514350" algn="l">
              <a:buFont typeface="+mj-lt"/>
              <a:buAutoNum type="arabicPeriod"/>
            </a:pP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Helyeződése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Melyik csont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C:\Users\Zoltán\Desktop\AO2019\IMG-0005-00001.jpg">
            <a:extLst>
              <a:ext uri="{FF2B5EF4-FFF2-40B4-BE49-F238E27FC236}">
                <a16:creationId xmlns:a16="http://schemas.microsoft.com/office/drawing/2014/main" id="{48EDA6C7-70A9-4AF1-A9D7-0C9B1380E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1212" r="24734"/>
          <a:stretch/>
        </p:blipFill>
        <p:spPr bwMode="auto">
          <a:xfrm>
            <a:off x="1" y="0"/>
            <a:ext cx="369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4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920" y="1514023"/>
            <a:ext cx="5184576" cy="4867520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Helyeződése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altLang="hu-HU" dirty="0" err="1"/>
              <a:t>Diafízis</a:t>
            </a:r>
            <a:endParaRPr lang="hu-HU" altLang="hu-HU" dirty="0"/>
          </a:p>
          <a:p>
            <a:pPr algn="l"/>
            <a:r>
              <a:rPr lang="hu-HU" altLang="hu-HU" dirty="0" err="1"/>
              <a:t>Metafízis</a:t>
            </a:r>
            <a:endParaRPr lang="hu-HU" altLang="hu-HU" dirty="0"/>
          </a:p>
          <a:p>
            <a:pPr algn="l"/>
            <a:r>
              <a:rPr lang="hu-HU" altLang="hu-HU" dirty="0"/>
              <a:t>Az epifízis fugát érintő SH I-V.</a:t>
            </a:r>
          </a:p>
          <a:p>
            <a:pPr algn="l"/>
            <a:r>
              <a:rPr lang="hu-HU" altLang="hu-HU" dirty="0"/>
              <a:t>Ízületbe terjedő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C:\Users\Zoltán\Desktop\AO2019\IMG-0005-00001.jpg">
            <a:extLst>
              <a:ext uri="{FF2B5EF4-FFF2-40B4-BE49-F238E27FC236}">
                <a16:creationId xmlns:a16="http://schemas.microsoft.com/office/drawing/2014/main" id="{48EDA6C7-70A9-4AF1-A9D7-0C9B1380E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1212" r="24734"/>
          <a:stretch/>
        </p:blipFill>
        <p:spPr bwMode="auto">
          <a:xfrm>
            <a:off x="1" y="0"/>
            <a:ext cx="369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92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407823" cy="486752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Mértéke </a:t>
            </a:r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Komplett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Fedettsége </a:t>
            </a:r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Fedett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Típusa </a:t>
            </a:r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Szilánkos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hu-H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Helyeződése</a:t>
            </a: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Középső harmadi / </a:t>
            </a:r>
            <a:r>
              <a:rPr lang="hu-HU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diafízis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Melyik csont </a:t>
            </a:r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Sípcsont törés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C:\Users\Zoltán\Desktop\AO2019\IMG-0005-00001.jpg">
            <a:extLst>
              <a:ext uri="{FF2B5EF4-FFF2-40B4-BE49-F238E27FC236}">
                <a16:creationId xmlns:a16="http://schemas.microsoft.com/office/drawing/2014/main" id="{48EDA6C7-70A9-4AF1-A9D7-0C9B1380E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1212" r="24734"/>
          <a:stretch/>
        </p:blipFill>
        <p:spPr bwMode="auto">
          <a:xfrm>
            <a:off x="1" y="0"/>
            <a:ext cx="369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69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143000"/>
          </a:xfrm>
        </p:spPr>
        <p:txBody>
          <a:bodyPr>
            <a:normAutofit/>
          </a:bodyPr>
          <a:lstStyle/>
          <a:p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műtét előtti értékelése </a:t>
            </a:r>
            <a:b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r>
              <a:rPr lang="hu-HU" altLang="hu-HU" sz="24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Fracture</a:t>
            </a:r>
            <a:r>
              <a:rPr lang="hu-HU" alt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altLang="hu-HU" sz="24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Planning</a:t>
            </a:r>
            <a:r>
              <a:rPr lang="hu-HU" alt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hu-HU" altLang="hu-HU" sz="24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Assesment</a:t>
            </a:r>
            <a:r>
              <a:rPr lang="hu-HU" altLang="hu-HU" sz="2800" dirty="0"/>
              <a:t> </a:t>
            </a:r>
            <a:r>
              <a:rPr lang="hu-HU" altLang="hu-HU" sz="24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Scheme</a:t>
            </a:r>
            <a:r>
              <a:rPr lang="hu-HU" altLang="hu-HU" sz="2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(FPAS</a:t>
            </a:r>
            <a:r>
              <a:rPr lang="hu-HU" altLang="hu-HU" sz="18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)</a:t>
            </a:r>
            <a:endParaRPr lang="hu-HU" alt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9219" name="Tartalom helye 2"/>
          <p:cNvSpPr>
            <a:spLocks noGrp="1"/>
          </p:cNvSpPr>
          <p:nvPr>
            <p:ph idx="4294967295"/>
          </p:nvPr>
        </p:nvSpPr>
        <p:spPr>
          <a:xfrm>
            <a:off x="0" y="2349500"/>
            <a:ext cx="9036496" cy="3711575"/>
          </a:xfrm>
        </p:spPr>
        <p:txBody>
          <a:bodyPr>
            <a:normAutofit/>
          </a:bodyPr>
          <a:lstStyle/>
          <a:p>
            <a:r>
              <a:rPr lang="hu-HU" altLang="hu-HU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echanikai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alt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iológiai				</a:t>
            </a:r>
            <a:r>
              <a:rPr lang="hu-HU" altLang="hu-HU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faktorok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</a:t>
            </a:r>
            <a:r>
              <a:rPr lang="hu-HU" altLang="hu-HU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tényezők</a:t>
            </a:r>
            <a:br>
              <a:rPr lang="hu-HU" altLang="hu-H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alt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linical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klinikai</a:t>
            </a:r>
          </a:p>
        </p:txBody>
      </p:sp>
    </p:spTree>
    <p:extLst>
      <p:ext uri="{BB962C8B-B14F-4D97-AF65-F5344CB8AC3E}">
        <p14:creationId xmlns:p14="http://schemas.microsoft.com/office/powerpoint/2010/main" val="347894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Mechanikai</a:t>
            </a:r>
            <a:r>
              <a:rPr lang="hu-HU" altLang="hu-HU" dirty="0"/>
              <a:t>  </a:t>
            </a:r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</a:p>
        </p:txBody>
      </p:sp>
      <p:sp>
        <p:nvSpPr>
          <p:cNvPr id="10243" name="Tartalom helye 2"/>
          <p:cNvSpPr>
            <a:spLocks noGrp="1"/>
          </p:cNvSpPr>
          <p:nvPr>
            <p:ph type="subTitle" idx="4294967295"/>
          </p:nvPr>
        </p:nvSpPr>
        <p:spPr>
          <a:xfrm>
            <a:off x="539552" y="2060848"/>
            <a:ext cx="7273925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u-HU" altLang="hu-HU" dirty="0"/>
            </a:b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Mekkora terhelés fog esni a rögzítésemre?</a:t>
            </a:r>
          </a:p>
          <a:p>
            <a:pPr marL="0" indent="0">
              <a:buNone/>
            </a:pPr>
            <a:endParaRPr lang="hu-HU" alt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9552" y="3779143"/>
            <a:ext cx="70567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Vagyis</a:t>
            </a:r>
          </a:p>
          <a:p>
            <a:endParaRPr lang="hu-HU" altLang="hu-H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Mennyire erős rögzítés kell?!</a:t>
            </a:r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633416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Mechanikai</a:t>
            </a:r>
            <a:r>
              <a:rPr lang="hu-HU" altLang="hu-HU" dirty="0"/>
              <a:t>  </a:t>
            </a:r>
            <a:r>
              <a:rPr lang="hu-HU" altLang="hu-HU" sz="4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  <a:endParaRPr lang="hu-HU" dirty="0"/>
          </a:p>
        </p:txBody>
      </p:sp>
      <p:sp>
        <p:nvSpPr>
          <p:cNvPr id="6" name="Alcím 5"/>
          <p:cNvSpPr>
            <a:spLocks noGrp="1"/>
          </p:cNvSpPr>
          <p:nvPr>
            <p:ph type="subTitle" idx="4294967295"/>
          </p:nvPr>
        </p:nvSpPr>
        <p:spPr>
          <a:xfrm>
            <a:off x="2267744" y="1988840"/>
            <a:ext cx="6264696" cy="3312368"/>
          </a:xfrm>
        </p:spPr>
        <p:txBody>
          <a:bodyPr>
            <a:normAutofit/>
          </a:bodyPr>
          <a:lstStyle/>
          <a:p>
            <a:pPr lvl="0"/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beteg testmérete, súlya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törés típusa </a:t>
            </a:r>
          </a:p>
          <a:p>
            <a:pPr lvl="0"/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0107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755576" y="-93914"/>
            <a:ext cx="8229600" cy="1143000"/>
          </a:xfrm>
        </p:spPr>
        <p:txBody>
          <a:bodyPr>
            <a:normAutofit/>
          </a:bodyPr>
          <a:lstStyle/>
          <a:p>
            <a:r>
              <a:rPr lang="hu-HU" alt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Mechanikai</a:t>
            </a:r>
            <a:r>
              <a:rPr lang="hu-HU" altLang="hu-HU" sz="4000" dirty="0"/>
              <a:t>  </a:t>
            </a:r>
            <a:r>
              <a:rPr lang="hu-HU" alt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  <a:endParaRPr lang="hu-HU" sz="4000" dirty="0"/>
          </a:p>
        </p:txBody>
      </p:sp>
      <p:sp>
        <p:nvSpPr>
          <p:cNvPr id="6" name="Alcím 5"/>
          <p:cNvSpPr>
            <a:spLocks noGrp="1"/>
          </p:cNvSpPr>
          <p:nvPr>
            <p:ph type="subTitle" idx="4294967295"/>
          </p:nvPr>
        </p:nvSpPr>
        <p:spPr>
          <a:xfrm>
            <a:off x="1305961" y="980728"/>
            <a:ext cx="5508104" cy="129614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törés típusa </a:t>
            </a:r>
          </a:p>
          <a:p>
            <a:pPr marL="0" lvl="0" indent="0">
              <a:buNone/>
            </a:pP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rekonstrukció vagy áthidalás?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" name="Kép 4">
            <a:extLst>
              <a:ext uri="{FF2B5EF4-FFF2-40B4-BE49-F238E27FC236}">
                <a16:creationId xmlns:a16="http://schemas.microsoft.com/office/drawing/2014/main" id="{500F1CDD-FE0B-47F3-A340-3D3AEDF6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4" t="19735" r="2485" b="7815"/>
          <a:stretch/>
        </p:blipFill>
        <p:spPr bwMode="auto">
          <a:xfrm>
            <a:off x="5297031" y="1997505"/>
            <a:ext cx="2602590" cy="48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artalom helye 3">
            <a:extLst>
              <a:ext uri="{FF2B5EF4-FFF2-40B4-BE49-F238E27FC236}">
                <a16:creationId xmlns:a16="http://schemas.microsoft.com/office/drawing/2014/main" id="{3F999ED8-0777-4F3B-8129-A5765A73C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3" t="8131" r="14901" b="7234"/>
          <a:stretch/>
        </p:blipFill>
        <p:spPr>
          <a:xfrm>
            <a:off x="14337" y="1960194"/>
            <a:ext cx="2602590" cy="48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84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Mechanikai</a:t>
            </a:r>
            <a:r>
              <a:rPr lang="hu-HU" altLang="hu-HU" dirty="0"/>
              <a:t>  </a:t>
            </a:r>
            <a:r>
              <a:rPr lang="hu-HU" altLang="hu-HU" sz="4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  <a:endParaRPr lang="hu-HU" dirty="0"/>
          </a:p>
        </p:txBody>
      </p:sp>
      <p:sp>
        <p:nvSpPr>
          <p:cNvPr id="6" name="Alcím 5"/>
          <p:cNvSpPr>
            <a:spLocks noGrp="1"/>
          </p:cNvSpPr>
          <p:nvPr>
            <p:ph type="subTitle" idx="4294967295"/>
          </p:nvPr>
        </p:nvSpPr>
        <p:spPr>
          <a:xfrm>
            <a:off x="395536" y="1988840"/>
            <a:ext cx="8136904" cy="331236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beteg testmérete, súlya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törés típusa</a:t>
            </a:r>
          </a:p>
          <a:p>
            <a:pPr lvl="0"/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 a helyzet a többi lábbal, azok is sérültek, vagy egyéb ortopédiai/neurológiai betegséggel terheltek?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541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1" t="11270" r="1697" b="17460"/>
          <a:stretch/>
        </p:blipFill>
        <p:spPr>
          <a:xfrm>
            <a:off x="-1" y="1"/>
            <a:ext cx="6153183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23333" r="14168" b="17619"/>
          <a:stretch/>
        </p:blipFill>
        <p:spPr>
          <a:xfrm>
            <a:off x="5220240" y="-9676"/>
            <a:ext cx="3942655" cy="6835831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49192" y="188640"/>
            <a:ext cx="6859787" cy="1371600"/>
          </a:xfrm>
        </p:spPr>
        <p:txBody>
          <a:bodyPr>
            <a:noAutofit/>
          </a:bodyPr>
          <a:lstStyle/>
          <a:p>
            <a:r>
              <a:rPr lang="hu-HU" sz="36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Polytrauma</a:t>
            </a:r>
            <a:br>
              <a:rPr 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r>
              <a:rPr 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Komplett, fedett, szilánkos, </a:t>
            </a:r>
            <a:r>
              <a:rPr lang="hu-HU" sz="36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supracondyler</a:t>
            </a:r>
            <a:r>
              <a:rPr 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karcsonttörés</a:t>
            </a:r>
          </a:p>
        </p:txBody>
      </p:sp>
    </p:spTree>
    <p:extLst>
      <p:ext uri="{BB962C8B-B14F-4D97-AF65-F5344CB8AC3E}">
        <p14:creationId xmlns:p14="http://schemas.microsoft.com/office/powerpoint/2010/main" val="20930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4752528" cy="76691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hu-HU" alt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Mi a közös?</a:t>
            </a:r>
          </a:p>
        </p:txBody>
      </p:sp>
      <p:pic>
        <p:nvPicPr>
          <p:cNvPr id="8" name="Picture 3" descr="frhuob2ePin">
            <a:extLst>
              <a:ext uri="{FF2B5EF4-FFF2-40B4-BE49-F238E27FC236}">
                <a16:creationId xmlns:a16="http://schemas.microsoft.com/office/drawing/2014/main" id="{DEF8A3B8-3E6B-4519-AFBE-4786C999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5374"/>
            <a:ext cx="3888432" cy="59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9B0345F1-A5BF-4BE5-AF95-3D8E65BA27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75351" y="2596549"/>
            <a:ext cx="431800" cy="865188"/>
          </a:xfrm>
          <a:prstGeom prst="line">
            <a:avLst/>
          </a:prstGeom>
          <a:noFill/>
          <a:ln w="76200">
            <a:solidFill>
              <a:srgbClr val="FFFB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52BEA9E2-0703-4AE3-AEC6-1C585E4BD8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67401" y="1600469"/>
            <a:ext cx="423863" cy="179387"/>
          </a:xfrm>
          <a:prstGeom prst="line">
            <a:avLst/>
          </a:prstGeom>
          <a:noFill/>
          <a:ln w="76200">
            <a:solidFill>
              <a:srgbClr val="EF2F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/>
          </a:p>
        </p:txBody>
      </p:sp>
      <p:pic>
        <p:nvPicPr>
          <p:cNvPr id="11" name="Google Shape;372;p58">
            <a:extLst>
              <a:ext uri="{FF2B5EF4-FFF2-40B4-BE49-F238E27FC236}">
                <a16:creationId xmlns:a16="http://schemas.microsoft.com/office/drawing/2014/main" id="{D889EB5E-7863-404B-B6B3-888EDE16A8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869" t="33038" r="42935" b="1"/>
          <a:stretch/>
        </p:blipFill>
        <p:spPr>
          <a:xfrm>
            <a:off x="5508104" y="-29845"/>
            <a:ext cx="363589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830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2699" r="18692" b="17301"/>
          <a:stretch/>
        </p:blipFill>
        <p:spPr>
          <a:xfrm>
            <a:off x="-3728" y="1"/>
            <a:ext cx="458680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6" t="20635" r="13903" b="30635"/>
          <a:stretch/>
        </p:blipFill>
        <p:spPr>
          <a:xfrm>
            <a:off x="3599818" y="548681"/>
            <a:ext cx="5580694" cy="5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11481" r="19899" b="27307"/>
          <a:stretch/>
        </p:blipFill>
        <p:spPr>
          <a:xfrm>
            <a:off x="3419872" y="46711"/>
            <a:ext cx="3923929" cy="683002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13565" r="18975" b="20678"/>
          <a:stretch/>
        </p:blipFill>
        <p:spPr>
          <a:xfrm>
            <a:off x="295656" y="46711"/>
            <a:ext cx="3916304" cy="67954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9360" r="24668" b="33670"/>
          <a:stretch/>
        </p:blipFill>
        <p:spPr>
          <a:xfrm>
            <a:off x="0" y="5530"/>
            <a:ext cx="3779912" cy="68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12067" r="23416" b="16434"/>
          <a:stretch/>
        </p:blipFill>
        <p:spPr>
          <a:xfrm rot="5400000">
            <a:off x="-796787" y="822897"/>
            <a:ext cx="6813646" cy="52200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7678" r="22840" b="29941"/>
          <a:stretch/>
        </p:blipFill>
        <p:spPr>
          <a:xfrm>
            <a:off x="5076057" y="7866"/>
            <a:ext cx="4087650" cy="68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Biológiai</a:t>
            </a:r>
            <a:r>
              <a:rPr lang="hu-HU" altLang="hu-HU" dirty="0"/>
              <a:t> </a:t>
            </a:r>
            <a:r>
              <a:rPr lang="hu-HU" alt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  <a:endParaRPr lang="hu-HU" alt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12291" name="Tartalom helye 5"/>
          <p:cNvSpPr>
            <a:spLocks noGrp="1"/>
          </p:cNvSpPr>
          <p:nvPr>
            <p:ph type="subTitle" idx="4294967295"/>
          </p:nvPr>
        </p:nvSpPr>
        <p:spPr>
          <a:xfrm>
            <a:off x="1006475" y="2060575"/>
            <a:ext cx="8137525" cy="792361"/>
          </a:xfrm>
        </p:spPr>
        <p:txBody>
          <a:bodyPr/>
          <a:lstStyle/>
          <a:p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Mennyire gyors csontgyógyulás várható?</a:t>
            </a:r>
          </a:p>
          <a:p>
            <a:endParaRPr lang="hu-HU" alt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457200" y="3212976"/>
            <a:ext cx="857465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vagyis</a:t>
            </a:r>
          </a:p>
          <a:p>
            <a:endParaRPr lang="hu-HU" altLang="hu-H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Mennyi ideig kell kitartania az implantátumoknak?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0988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Biológiai</a:t>
            </a:r>
            <a:r>
              <a:rPr lang="hu-HU" altLang="hu-HU" sz="4000" dirty="0"/>
              <a:t> </a:t>
            </a:r>
            <a:r>
              <a:rPr lang="hu-HU" alt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  <a:endParaRPr lang="hu-HU" alt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13315" name="Tartalom helye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beteg kora és általános egészségi állapota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alt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lágyrész borítás (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soft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tissue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envelope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állapota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nagy energiájú trauma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nyílt törés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distal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tibia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alkar - lábvég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a sebészi feltárás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alt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Corticalis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vagy szivacsos csontállomány</a:t>
            </a:r>
          </a:p>
        </p:txBody>
      </p:sp>
      <p:pic>
        <p:nvPicPr>
          <p:cNvPr id="4" name="Picture 3" descr="F:\Dioarchiv\Fract\8tibiapatella\tibianonU1.jpg">
            <a:extLst>
              <a:ext uri="{FF2B5EF4-FFF2-40B4-BE49-F238E27FC236}">
                <a16:creationId xmlns:a16="http://schemas.microsoft.com/office/drawing/2014/main" id="{F12B3F01-ADD5-466B-A1C2-81143FA2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69" y="3212976"/>
            <a:ext cx="1524950" cy="354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432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Képtalálat a következ&amp;odblac;re: „dog frizb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19724"/>
          <a:stretch>
            <a:fillRect/>
          </a:stretch>
        </p:blipFill>
        <p:spPr bwMode="auto">
          <a:xfrm>
            <a:off x="6444208" y="4013718"/>
            <a:ext cx="2736305" cy="28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Klinikai</a:t>
            </a:r>
            <a:r>
              <a:rPr lang="hu-HU" altLang="hu-HU" sz="4000" dirty="0"/>
              <a:t> </a:t>
            </a:r>
            <a:r>
              <a:rPr lang="hu-HU" altLang="hu-HU" sz="40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faktorok</a:t>
            </a:r>
            <a:endParaRPr lang="hu-HU" alt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28675" name="Tartalom helye 3"/>
          <p:cNvSpPr>
            <a:spLocks noGrp="1"/>
          </p:cNvSpPr>
          <p:nvPr>
            <p:ph sz="half" idx="4294967295"/>
          </p:nvPr>
        </p:nvSpPr>
        <p:spPr>
          <a:xfrm>
            <a:off x="1008063" y="1707728"/>
            <a:ext cx="8135937" cy="1296045"/>
          </a:xfrm>
        </p:spPr>
        <p:txBody>
          <a:bodyPr>
            <a:normAutofit/>
          </a:bodyPr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gazda és a beteg tulajdonságai melyek hatnak a </a:t>
            </a:r>
            <a:r>
              <a:rPr lang="hu-HU" altLang="hu-HU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op.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időszakra</a:t>
            </a:r>
            <a:endParaRPr lang="hu-HU" altLang="hu-HU" u="sng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341" name="Tartalom helye 4"/>
          <p:cNvSpPr>
            <a:spLocks noGrp="1"/>
          </p:cNvSpPr>
          <p:nvPr>
            <p:ph sz="half" idx="4294967295"/>
          </p:nvPr>
        </p:nvSpPr>
        <p:spPr>
          <a:xfrm>
            <a:off x="323528" y="3329686"/>
            <a:ext cx="8064500" cy="2128838"/>
          </a:xfrm>
        </p:spPr>
        <p:txBody>
          <a:bodyPr>
            <a:normAutofit lnSpcReduction="10000"/>
          </a:bodyPr>
          <a:lstStyle/>
          <a:p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Tulajdonosi együttműködés (</a:t>
            </a:r>
            <a:r>
              <a:rPr lang="hu-HU" altLang="hu-H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compliance</a:t>
            </a:r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alt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alt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beteg habitusa, viselkedése</a:t>
            </a:r>
          </a:p>
        </p:txBody>
      </p:sp>
    </p:spTree>
    <p:extLst>
      <p:ext uri="{BB962C8B-B14F-4D97-AF65-F5344CB8AC3E}">
        <p14:creationId xmlns:p14="http://schemas.microsoft.com/office/powerpoint/2010/main" val="1808532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922218" y="188640"/>
            <a:ext cx="8229600" cy="1143000"/>
          </a:xfrm>
        </p:spPr>
        <p:txBody>
          <a:bodyPr>
            <a:noAutofit/>
          </a:bodyPr>
          <a:lstStyle/>
          <a:p>
            <a:r>
              <a:rPr 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Minden törésnél külön elemeznünk kell: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4294967295"/>
          </p:nvPr>
        </p:nvSpPr>
        <p:spPr>
          <a:xfrm>
            <a:off x="683568" y="2708920"/>
            <a:ext cx="4040188" cy="395128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ea typeface="+mj-ea"/>
                <a:cs typeface="+mj-cs"/>
              </a:rPr>
              <a:t>A törést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ea typeface="+mj-ea"/>
                <a:cs typeface="+mj-cs"/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ea typeface="+mj-ea"/>
              <a:cs typeface="+mj-cs"/>
            </a:endParaRPr>
          </a:p>
          <a:p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ea typeface="+mj-ea"/>
                <a:cs typeface="+mj-cs"/>
              </a:rPr>
              <a:t>A beteget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ea typeface="+mj-ea"/>
                <a:cs typeface="+mj-cs"/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ea typeface="+mj-ea"/>
              <a:cs typeface="+mj-cs"/>
            </a:endParaRPr>
          </a:p>
          <a:p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ea typeface="+mj-ea"/>
                <a:cs typeface="+mj-cs"/>
              </a:rPr>
              <a:t>A tulajt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4294967295"/>
          </p:nvPr>
        </p:nvSpPr>
        <p:spPr>
          <a:xfrm>
            <a:off x="5102225" y="2790080"/>
            <a:ext cx="4041775" cy="3951288"/>
          </a:xfrm>
        </p:spPr>
        <p:txBody>
          <a:bodyPr/>
          <a:lstStyle/>
          <a:p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Mechanikai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Biológiai</a:t>
            </a:r>
            <a:b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Klinikai</a:t>
            </a:r>
          </a:p>
        </p:txBody>
      </p:sp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A98F7C3F-34D4-46F3-BA1D-E646893D119F}"/>
              </a:ext>
            </a:extLst>
          </p:cNvPr>
          <p:cNvSpPr/>
          <p:nvPr/>
        </p:nvSpPr>
        <p:spPr>
          <a:xfrm>
            <a:off x="3563888" y="2996952"/>
            <a:ext cx="1152128" cy="1440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6060A151-3071-435D-B43E-3801E02F293D}"/>
              </a:ext>
            </a:extLst>
          </p:cNvPr>
          <p:cNvSpPr/>
          <p:nvPr/>
        </p:nvSpPr>
        <p:spPr>
          <a:xfrm rot="1391881">
            <a:off x="3552207" y="3434072"/>
            <a:ext cx="1152128" cy="1440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8C838DB1-4999-4B7E-9AEC-D3F489CBF152}"/>
              </a:ext>
            </a:extLst>
          </p:cNvPr>
          <p:cNvSpPr/>
          <p:nvPr/>
        </p:nvSpPr>
        <p:spPr>
          <a:xfrm rot="19895605">
            <a:off x="3672799" y="3595669"/>
            <a:ext cx="1152128" cy="1440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8F955433-334C-44F7-8416-E4BF7887B5E0}"/>
              </a:ext>
            </a:extLst>
          </p:cNvPr>
          <p:cNvSpPr/>
          <p:nvPr/>
        </p:nvSpPr>
        <p:spPr>
          <a:xfrm>
            <a:off x="3716288" y="4010968"/>
            <a:ext cx="1152128" cy="1440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41D0BA44-5CCB-4D1F-A2D3-60B37C1F1684}"/>
              </a:ext>
            </a:extLst>
          </p:cNvPr>
          <p:cNvSpPr/>
          <p:nvPr/>
        </p:nvSpPr>
        <p:spPr>
          <a:xfrm>
            <a:off x="3643958" y="5097760"/>
            <a:ext cx="1152128" cy="1440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D39E4A77-A6DC-47DC-87AC-DB9E864B29D0}"/>
              </a:ext>
            </a:extLst>
          </p:cNvPr>
          <p:cNvSpPr/>
          <p:nvPr/>
        </p:nvSpPr>
        <p:spPr>
          <a:xfrm rot="1877026">
            <a:off x="3712865" y="4508484"/>
            <a:ext cx="1152128" cy="1440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427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Preop</a:t>
            </a:r>
            <a:r>
              <a:rPr 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tervezés</a:t>
            </a:r>
            <a:r>
              <a:rPr lang="hu-HU" dirty="0"/>
              <a:t> </a:t>
            </a: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- </a:t>
            </a:r>
            <a:r>
              <a:rPr 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MBC</a:t>
            </a:r>
            <a:endParaRPr lang="hu-HU" altLang="hu-HU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32771" name="Tartalom helye 6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2405063"/>
          </a:xfrm>
        </p:spPr>
        <p:txBody>
          <a:bodyPr/>
          <a:lstStyle/>
          <a:p>
            <a:r>
              <a:rPr lang="hu-HU" altLang="hu-HU" dirty="0"/>
              <a:t>Fiatal</a:t>
            </a:r>
          </a:p>
          <a:p>
            <a:r>
              <a:rPr lang="hu-HU" altLang="hu-HU" dirty="0"/>
              <a:t>Közepes termetű</a:t>
            </a:r>
          </a:p>
          <a:p>
            <a:r>
              <a:rPr lang="hu-HU" altLang="hu-HU" dirty="0"/>
              <a:t>Autóbalesetes</a:t>
            </a:r>
          </a:p>
          <a:p>
            <a:r>
              <a:rPr lang="hu-HU" altLang="hu-HU" dirty="0"/>
              <a:t>Együttműködő tulaj</a:t>
            </a:r>
          </a:p>
        </p:txBody>
      </p:sp>
      <p:pic>
        <p:nvPicPr>
          <p:cNvPr id="32772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0" y="1916832"/>
            <a:ext cx="4511936" cy="454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43651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hu-HU" b="1" dirty="0"/>
              <a:t>M: szilánkos törés,  kétoldali HD</a:t>
            </a:r>
            <a:br>
              <a:rPr lang="hu-HU" altLang="hu-HU" b="1" dirty="0"/>
            </a:br>
            <a:endParaRPr lang="hu-HU" altLang="hu-HU" b="1" dirty="0"/>
          </a:p>
          <a:p>
            <a:endParaRPr lang="hu-HU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491880" y="4390644"/>
            <a:ext cx="143669" cy="252413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2352" y="4928593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b="1" dirty="0"/>
              <a:t>B: nagyenergiájú trauma, </a:t>
            </a:r>
            <a:r>
              <a:rPr lang="hu-HU" altLang="hu-HU" b="1" dirty="0" err="1"/>
              <a:t>corticalis</a:t>
            </a:r>
            <a:r>
              <a:rPr lang="hu-HU" altLang="hu-HU" b="1" dirty="0"/>
              <a:t> csont</a:t>
            </a:r>
          </a:p>
          <a:p>
            <a:r>
              <a:rPr lang="hu-HU" altLang="hu-HU" b="1" dirty="0"/>
              <a:t>	</a:t>
            </a:r>
            <a:endParaRPr lang="en-US" dirty="0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4176010" y="4928593"/>
            <a:ext cx="143669" cy="252413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7504" y="5749684"/>
            <a:ext cx="230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b="1" dirty="0"/>
              <a:t>C: együttműködő tulaj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flipV="1">
            <a:off x="2561068" y="5844528"/>
            <a:ext cx="143669" cy="216024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 flipV="1">
            <a:off x="2561068" y="5375210"/>
            <a:ext cx="143669" cy="216024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40176" y="5288434"/>
            <a:ext cx="125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b="1" dirty="0"/>
              <a:t>fiatal kutya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1997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Preop</a:t>
            </a:r>
            <a:r>
              <a:rPr 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tervezés</a:t>
            </a:r>
            <a:r>
              <a:rPr lang="hu-HU" dirty="0"/>
              <a:t> </a:t>
            </a: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- </a:t>
            </a:r>
            <a:r>
              <a:rPr 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MBC</a:t>
            </a:r>
            <a:endParaRPr lang="hu-HU" altLang="hu-HU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32771" name="Tartalom helye 6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2405063"/>
          </a:xfrm>
        </p:spPr>
        <p:txBody>
          <a:bodyPr/>
          <a:lstStyle/>
          <a:p>
            <a:r>
              <a:rPr lang="hu-HU" altLang="hu-HU" dirty="0"/>
              <a:t>Lemez</a:t>
            </a:r>
          </a:p>
          <a:p>
            <a:r>
              <a:rPr lang="hu-HU" altLang="hu-HU" dirty="0"/>
              <a:t>Lemez+ velőűrszeg</a:t>
            </a:r>
          </a:p>
          <a:p>
            <a:r>
              <a:rPr lang="hu-HU" altLang="hu-HU" dirty="0" err="1"/>
              <a:t>Tie</a:t>
            </a:r>
            <a:r>
              <a:rPr lang="hu-HU" altLang="hu-HU" dirty="0"/>
              <a:t> in </a:t>
            </a:r>
            <a:r>
              <a:rPr lang="hu-HU" altLang="hu-HU" dirty="0" err="1"/>
              <a:t>fixateur</a:t>
            </a:r>
            <a:endParaRPr lang="hu-HU" altLang="hu-HU" dirty="0"/>
          </a:p>
          <a:p>
            <a:r>
              <a:rPr lang="hu-HU" altLang="hu-HU" dirty="0"/>
              <a:t>Dupla lemez</a:t>
            </a:r>
          </a:p>
          <a:p>
            <a:endParaRPr lang="hu-HU" altLang="hu-HU" dirty="0"/>
          </a:p>
        </p:txBody>
      </p:sp>
      <p:pic>
        <p:nvPicPr>
          <p:cNvPr id="32772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0" y="1916832"/>
            <a:ext cx="4511936" cy="454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43651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hu-HU" b="1" dirty="0"/>
              <a:t>M: szilánkos törés,  kétoldali HD</a:t>
            </a:r>
            <a:br>
              <a:rPr lang="hu-HU" altLang="hu-HU" b="1" dirty="0"/>
            </a:br>
            <a:endParaRPr lang="hu-HU" altLang="hu-HU" b="1" dirty="0"/>
          </a:p>
          <a:p>
            <a:endParaRPr lang="hu-HU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491880" y="4390644"/>
            <a:ext cx="143669" cy="252413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2352" y="4928593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b="1" dirty="0"/>
              <a:t>B: nagyenergiájú trauma, </a:t>
            </a:r>
            <a:r>
              <a:rPr lang="hu-HU" altLang="hu-HU" b="1" dirty="0" err="1"/>
              <a:t>corticalis</a:t>
            </a:r>
            <a:r>
              <a:rPr lang="hu-HU" altLang="hu-HU" b="1" dirty="0"/>
              <a:t> csont</a:t>
            </a:r>
          </a:p>
          <a:p>
            <a:r>
              <a:rPr lang="hu-HU" altLang="hu-HU" b="1" dirty="0"/>
              <a:t>	</a:t>
            </a:r>
            <a:endParaRPr lang="en-US" dirty="0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4176010" y="4928593"/>
            <a:ext cx="143669" cy="252413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7504" y="5749684"/>
            <a:ext cx="230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b="1" dirty="0"/>
              <a:t>C: együttműködő tulaj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flipV="1">
            <a:off x="2561068" y="5844528"/>
            <a:ext cx="143669" cy="216024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 flipV="1">
            <a:off x="2561068" y="5375210"/>
            <a:ext cx="143669" cy="216024"/>
          </a:xfrm>
          <a:prstGeom prst="downArrow">
            <a:avLst>
              <a:gd name="adj1" fmla="val 50000"/>
              <a:gd name="adj2" fmla="val 43923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DFCA"/>
              </a:buClr>
              <a:buSzPct val="50000"/>
              <a:buFont typeface="Monotype Sorts" pitchFamily="2" charset="2"/>
              <a:buChar char="l"/>
              <a:defRPr sz="2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40176" y="5288434"/>
            <a:ext cx="125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b="1" dirty="0"/>
              <a:t>fiatal kutya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4475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215A6A74-936B-4BDB-B425-102B990D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5258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hu-HU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Oszteoszintézisek</a:t>
            </a:r>
            <a:r>
              <a:rPr 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post op. elemzése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C2B13D7-8A83-4EB0-A7F4-B063B0D72CF2}"/>
              </a:ext>
            </a:extLst>
          </p:cNvPr>
          <p:cNvSpPr txBox="1"/>
          <p:nvPr/>
        </p:nvSpPr>
        <p:spPr>
          <a:xfrm>
            <a:off x="2593598" y="1995580"/>
            <a:ext cx="4722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3600" dirty="0"/>
              <a:t> </a:t>
            </a:r>
            <a:r>
              <a:rPr lang="hu-HU" sz="36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analízis		4-I</a:t>
            </a:r>
            <a:endParaRPr lang="hu-HU" sz="36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1810AAE-0051-4369-9651-2F10B20AE50D}"/>
              </a:ext>
            </a:extLst>
          </p:cNvPr>
          <p:cNvSpPr txBox="1"/>
          <p:nvPr/>
        </p:nvSpPr>
        <p:spPr>
          <a:xfrm>
            <a:off x="611560" y="2996952"/>
            <a:ext cx="82089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hu-HU" sz="3200" dirty="0" err="1"/>
              <a:t>Alignment</a:t>
            </a:r>
            <a:r>
              <a:rPr lang="hu-HU" sz="3200" dirty="0"/>
              <a:t>			Irány	(tengely)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endParaRPr lang="hu-HU" sz="3200" dirty="0"/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hu-HU" sz="3200" dirty="0" err="1"/>
              <a:t>Apposition</a:t>
            </a:r>
            <a:r>
              <a:rPr lang="hu-HU" sz="3200" dirty="0"/>
              <a:t>			Illeszkedés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endParaRPr lang="hu-HU" sz="3200" dirty="0"/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hu-HU" sz="3200" dirty="0"/>
              <a:t>Apparatus			</a:t>
            </a:r>
            <a:r>
              <a:rPr lang="hu-HU" sz="3200" dirty="0" err="1"/>
              <a:t>Implant</a:t>
            </a:r>
            <a:endParaRPr lang="hu-HU" sz="3200" dirty="0"/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endParaRPr lang="hu-HU" sz="3200" dirty="0"/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hu-HU" sz="3200" dirty="0" err="1"/>
              <a:t>Activity</a:t>
            </a:r>
            <a:r>
              <a:rPr lang="hu-HU" sz="3200" dirty="0"/>
              <a:t>				Intenció</a:t>
            </a:r>
          </a:p>
        </p:txBody>
      </p:sp>
    </p:spTree>
    <p:extLst>
      <p:ext uri="{BB962C8B-B14F-4D97-AF65-F5344CB8AC3E}">
        <p14:creationId xmlns:p14="http://schemas.microsoft.com/office/powerpoint/2010/main" val="154826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820072" cy="486752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Mértéke</a:t>
            </a: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Fedettsége (lágyrészek)</a:t>
            </a: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Típusa</a:t>
            </a:r>
          </a:p>
          <a:p>
            <a:pPr marL="514350" indent="-514350" algn="l">
              <a:buFont typeface="+mj-lt"/>
              <a:buAutoNum type="arabicPeriod"/>
            </a:pPr>
            <a:r>
              <a:rPr lang="hu-H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Helyeződése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Melyik csont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C:\Users\Zoltán\Desktop\AO2019\IMG-0005-00001.jpg">
            <a:extLst>
              <a:ext uri="{FF2B5EF4-FFF2-40B4-BE49-F238E27FC236}">
                <a16:creationId xmlns:a16="http://schemas.microsoft.com/office/drawing/2014/main" id="{48EDA6C7-70A9-4AF1-A9D7-0C9B1380E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1212" r="24734"/>
          <a:stretch/>
        </p:blipFill>
        <p:spPr bwMode="auto">
          <a:xfrm>
            <a:off x="1" y="0"/>
            <a:ext cx="369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27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838200"/>
          </a:xfrm>
        </p:spPr>
        <p:txBody>
          <a:bodyPr/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4000" dirty="0"/>
              <a:t> 	</a:t>
            </a:r>
            <a:r>
              <a:rPr lang="hu-HU" sz="39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Alignment</a:t>
            </a: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- Irány</a:t>
            </a:r>
          </a:p>
        </p:txBody>
      </p:sp>
      <p:sp>
        <p:nvSpPr>
          <p:cNvPr id="40963" name="Tartalom helye 5"/>
          <p:cNvSpPr>
            <a:spLocks noGrp="1"/>
          </p:cNvSpPr>
          <p:nvPr>
            <p:ph idx="1"/>
          </p:nvPr>
        </p:nvSpPr>
        <p:spPr>
          <a:xfrm>
            <a:off x="684213" y="1700213"/>
            <a:ext cx="8208962" cy="515778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r>
              <a:rPr lang="hu-HU" altLang="hu-HU" dirty="0"/>
              <a:t>A </a:t>
            </a:r>
            <a:r>
              <a:rPr lang="hu-HU" altLang="hu-HU" dirty="0" err="1"/>
              <a:t>törvégek</a:t>
            </a:r>
            <a:r>
              <a:rPr lang="hu-HU" altLang="hu-HU" dirty="0"/>
              <a:t> iránya = a csont tengelye</a:t>
            </a:r>
            <a:br>
              <a:rPr lang="hu-HU" altLang="hu-HU" dirty="0"/>
            </a:b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r>
              <a:rPr lang="hu-HU" altLang="hu-HU" dirty="0"/>
              <a:t>A stabilitás és az ízületi mozgások miatt lényeges</a:t>
            </a:r>
          </a:p>
        </p:txBody>
      </p:sp>
    </p:spTree>
    <p:extLst>
      <p:ext uri="{BB962C8B-B14F-4D97-AF65-F5344CB8AC3E}">
        <p14:creationId xmlns:p14="http://schemas.microsoft.com/office/powerpoint/2010/main" val="3028932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fraltr1bd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5242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14903"/>
          <a:stretch>
            <a:fillRect/>
          </a:stretch>
        </p:blipFill>
        <p:spPr bwMode="auto">
          <a:xfrm>
            <a:off x="6221412" y="0"/>
            <a:ext cx="292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830" b="149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e-6385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3025" y="0"/>
            <a:ext cx="300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3923928" cy="1143000"/>
          </a:xfrm>
        </p:spPr>
        <p:txBody>
          <a:bodyPr>
            <a:normAutofit fontScale="90000"/>
          </a:bodyPr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Jól helyreállított végtagtengely</a:t>
            </a:r>
          </a:p>
        </p:txBody>
      </p:sp>
    </p:spTree>
    <p:extLst>
      <p:ext uri="{BB962C8B-B14F-4D97-AF65-F5344CB8AC3E}">
        <p14:creationId xmlns:p14="http://schemas.microsoft.com/office/powerpoint/2010/main" val="2602896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Hibás tengely</a:t>
            </a:r>
            <a:endParaRPr lang="hu-HU" altLang="hu-HU" dirty="0"/>
          </a:p>
        </p:txBody>
      </p:sp>
      <p:pic>
        <p:nvPicPr>
          <p:cNvPr id="84995" name="Picture 3" descr="hibásfix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1371600"/>
            <a:ext cx="2335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lkfi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371600"/>
            <a:ext cx="2860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alkfi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19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297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Apropo fixateur</a:t>
            </a:r>
          </a:p>
        </p:txBody>
      </p:sp>
      <p:pic>
        <p:nvPicPr>
          <p:cNvPr id="86019" name="Picture 3" descr="alkfi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6265" cy="685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alkf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64" y="0"/>
            <a:ext cx="4519271" cy="686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70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838200"/>
          </a:xfrm>
        </p:spPr>
        <p:txBody>
          <a:bodyPr/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4000" dirty="0"/>
              <a:t> </a:t>
            </a:r>
            <a:r>
              <a:rPr lang="hu-HU" sz="39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analysis</a:t>
            </a:r>
            <a:endParaRPr 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40963" name="Tartalom helye 5"/>
          <p:cNvSpPr>
            <a:spLocks noGrp="1"/>
          </p:cNvSpPr>
          <p:nvPr>
            <p:ph idx="1"/>
          </p:nvPr>
        </p:nvSpPr>
        <p:spPr>
          <a:xfrm>
            <a:off x="684213" y="1700213"/>
            <a:ext cx="8208962" cy="5157787"/>
          </a:xfrm>
        </p:spPr>
        <p:txBody>
          <a:bodyPr/>
          <a:lstStyle/>
          <a:p>
            <a:pPr marL="0" indent="0">
              <a:buClr>
                <a:schemeClr val="bg1"/>
              </a:buClr>
              <a:buFont typeface="Monotype Sorts" pitchFamily="2" charset="2"/>
              <a:buNone/>
            </a:pPr>
            <a:r>
              <a:rPr lang="hu-HU" altLang="hu-HU" sz="4000" dirty="0"/>
              <a:t>1. </a:t>
            </a:r>
            <a:r>
              <a:rPr lang="hu-HU" altLang="hu-HU" sz="4000" u="sng" dirty="0" err="1"/>
              <a:t>Alignment</a:t>
            </a:r>
            <a:r>
              <a:rPr lang="hu-HU" altLang="hu-HU" sz="4000" dirty="0"/>
              <a:t> </a:t>
            </a:r>
            <a:endParaRPr lang="hu-HU" altLang="hu-HU" sz="4000" u="sng" dirty="0"/>
          </a:p>
          <a:p>
            <a:pPr marL="0" indent="0">
              <a:buFont typeface="Monotype Sorts" pitchFamily="2" charset="2"/>
              <a:buNone/>
            </a:pP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r>
              <a:rPr lang="hu-HU" altLang="hu-HU" dirty="0"/>
              <a:t>The </a:t>
            </a:r>
            <a:r>
              <a:rPr lang="hu-HU" altLang="hu-HU" dirty="0" err="1"/>
              <a:t>direction</a:t>
            </a:r>
            <a:r>
              <a:rPr lang="hu-HU" altLang="hu-HU" dirty="0"/>
              <a:t> of </a:t>
            </a:r>
            <a:r>
              <a:rPr lang="hu-HU" altLang="hu-HU" dirty="0" err="1"/>
              <a:t>fracture</a:t>
            </a:r>
            <a:r>
              <a:rPr lang="hu-HU" altLang="hu-HU" dirty="0"/>
              <a:t> </a:t>
            </a:r>
            <a:r>
              <a:rPr lang="hu-HU" altLang="hu-HU" dirty="0" err="1"/>
              <a:t>ends</a:t>
            </a:r>
            <a:br>
              <a:rPr lang="hu-HU" altLang="hu-HU" dirty="0"/>
            </a:b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r>
              <a:rPr lang="hu-HU" altLang="hu-HU" dirty="0" err="1"/>
              <a:t>Important</a:t>
            </a:r>
            <a:r>
              <a:rPr lang="hu-HU" altLang="hu-HU" dirty="0"/>
              <a:t> </a:t>
            </a:r>
            <a:r>
              <a:rPr lang="hu-HU" altLang="hu-HU" dirty="0" err="1"/>
              <a:t>for</a:t>
            </a:r>
            <a:r>
              <a:rPr lang="hu-HU" altLang="hu-HU" dirty="0"/>
              <a:t> </a:t>
            </a:r>
            <a:r>
              <a:rPr lang="hu-HU" altLang="hu-HU" dirty="0" err="1"/>
              <a:t>stability</a:t>
            </a:r>
            <a:r>
              <a:rPr lang="hu-HU" altLang="hu-HU" dirty="0"/>
              <a:t> and </a:t>
            </a:r>
            <a:r>
              <a:rPr lang="hu-HU" altLang="hu-HU" dirty="0" err="1"/>
              <a:t>joint</a:t>
            </a:r>
            <a:r>
              <a:rPr lang="hu-HU" altLang="hu-HU" dirty="0"/>
              <a:t> </a:t>
            </a:r>
            <a:r>
              <a:rPr lang="hu-HU" altLang="hu-HU" dirty="0" err="1"/>
              <a:t>motion</a:t>
            </a: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83" y="-15489"/>
            <a:ext cx="5724128" cy="682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3976" cy="68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966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4000" dirty="0"/>
              <a:t> 	</a:t>
            </a:r>
            <a:r>
              <a:rPr lang="hu-HU" sz="39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Apposition</a:t>
            </a: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- Illesztés</a:t>
            </a:r>
          </a:p>
        </p:txBody>
      </p:sp>
      <p:sp>
        <p:nvSpPr>
          <p:cNvPr id="41987" name="Tartalom helye 5"/>
          <p:cNvSpPr>
            <a:spLocks noGrp="1"/>
          </p:cNvSpPr>
          <p:nvPr>
            <p:ph idx="4294967295"/>
          </p:nvPr>
        </p:nvSpPr>
        <p:spPr>
          <a:xfrm>
            <a:off x="827584" y="2132856"/>
            <a:ext cx="8208962" cy="5157787"/>
          </a:xfrm>
        </p:spPr>
        <p:txBody>
          <a:bodyPr/>
          <a:lstStyle/>
          <a:p>
            <a:pPr marL="0" indent="0">
              <a:buClr>
                <a:schemeClr val="bg1"/>
              </a:buClr>
              <a:buFont typeface="Monotype Sorts" pitchFamily="2" charset="2"/>
              <a:buNone/>
            </a:pPr>
            <a:r>
              <a:rPr lang="hu-HU" altLang="hu-HU" dirty="0"/>
              <a:t>Csont – csont kontakt = tehermegosztás</a:t>
            </a:r>
          </a:p>
          <a:p>
            <a:pPr marL="0" indent="0">
              <a:buFont typeface="Monotype Sorts" pitchFamily="2" charset="2"/>
              <a:buNone/>
            </a:pP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r>
              <a:rPr lang="hu-HU" altLang="hu-HU" dirty="0"/>
              <a:t>Lehetőleg minimum 50% </a:t>
            </a:r>
            <a:r>
              <a:rPr lang="hu-HU" altLang="hu-HU" dirty="0" err="1"/>
              <a:t>corticalis</a:t>
            </a:r>
            <a:r>
              <a:rPr lang="hu-HU" altLang="hu-HU" dirty="0"/>
              <a:t> kontaktus</a:t>
            </a:r>
          </a:p>
        </p:txBody>
      </p:sp>
    </p:spTree>
    <p:extLst>
      <p:ext uri="{BB962C8B-B14F-4D97-AF65-F5344CB8AC3E}">
        <p14:creationId xmlns:p14="http://schemas.microsoft.com/office/powerpoint/2010/main" val="4194048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Jó illeszkedés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97"/>
            <a:ext cx="2915816" cy="66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18471"/>
            <a:ext cx="3114675" cy="55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23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Gyenge illeszkedés</a:t>
            </a:r>
            <a:endParaRPr 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6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27" y="1268760"/>
            <a:ext cx="4600773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artalom hely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9147" r="19971" b="13451"/>
          <a:stretch>
            <a:fillRect/>
          </a:stretch>
        </p:blipFill>
        <p:spPr bwMode="auto">
          <a:xfrm>
            <a:off x="360040" y="1229520"/>
            <a:ext cx="3635896" cy="562848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323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artalom helye 5"/>
          <p:cNvSpPr>
            <a:spLocks noGrp="1"/>
          </p:cNvSpPr>
          <p:nvPr>
            <p:ph idx="1"/>
          </p:nvPr>
        </p:nvSpPr>
        <p:spPr>
          <a:xfrm>
            <a:off x="684213" y="1700213"/>
            <a:ext cx="8208962" cy="515778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endParaRPr lang="hu-HU" alt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686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87" y="0"/>
            <a:ext cx="5755624" cy="686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50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4000" dirty="0"/>
              <a:t> 		</a:t>
            </a: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Apparatus - implantátum</a:t>
            </a:r>
            <a:b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</a:br>
            <a:endParaRPr 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idx="4294967295"/>
          </p:nvPr>
        </p:nvSpPr>
        <p:spPr>
          <a:xfrm>
            <a:off x="0" y="2133600"/>
            <a:ext cx="8460432" cy="3671888"/>
          </a:xfrm>
        </p:spPr>
        <p:txBody>
          <a:bodyPr/>
          <a:lstStyle/>
          <a:p>
            <a:pPr marL="0" indent="0">
              <a:buClr>
                <a:schemeClr val="bg1"/>
              </a:buClr>
              <a:buFont typeface="Monotype Sorts" pitchFamily="2" charset="2"/>
              <a:buNone/>
              <a:defRPr/>
            </a:pPr>
            <a:endParaRPr lang="hu-HU" sz="4000" u="sng" dirty="0"/>
          </a:p>
          <a:p>
            <a:pPr>
              <a:buClr>
                <a:srgbClr val="0070C0"/>
              </a:buClr>
              <a:defRPr/>
            </a:pPr>
            <a:r>
              <a:rPr lang="hu-HU" dirty="0"/>
              <a:t>Megfelelő az adott töréshez?		MBC</a:t>
            </a:r>
            <a:br>
              <a:rPr lang="hu-HU" dirty="0"/>
            </a:br>
            <a:endParaRPr lang="hu-HU" dirty="0"/>
          </a:p>
          <a:p>
            <a:pPr>
              <a:buClr>
                <a:srgbClr val="0070C0"/>
              </a:buClr>
              <a:defRPr/>
            </a:pPr>
            <a:r>
              <a:rPr lang="hu-HU" dirty="0"/>
              <a:t>A kivitelezés minősége</a:t>
            </a:r>
          </a:p>
        </p:txBody>
      </p:sp>
    </p:spTree>
    <p:extLst>
      <p:ext uri="{BB962C8B-B14F-4D97-AF65-F5344CB8AC3E}">
        <p14:creationId xmlns:p14="http://schemas.microsoft.com/office/powerpoint/2010/main" val="234422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407823" cy="486752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Mértéke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komplett vagy teljes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zöldgally, </a:t>
            </a: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l"/>
            <a:r>
              <a:rPr lang="hu-H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fissura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C:\Users\Zoltán\Desktop\AO2019\IMG-0005-00001.jpg">
            <a:extLst>
              <a:ext uri="{FF2B5EF4-FFF2-40B4-BE49-F238E27FC236}">
                <a16:creationId xmlns:a16="http://schemas.microsoft.com/office/drawing/2014/main" id="{48EDA6C7-70A9-4AF1-A9D7-0C9B1380E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1212" r="24734"/>
          <a:stretch/>
        </p:blipFill>
        <p:spPr bwMode="auto">
          <a:xfrm>
            <a:off x="1" y="0"/>
            <a:ext cx="369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0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10635" r="26503" b="21588"/>
          <a:stretch/>
        </p:blipFill>
        <p:spPr>
          <a:xfrm>
            <a:off x="5364088" y="1249725"/>
            <a:ext cx="3779913" cy="5643436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Apparatus -Implantátum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093"/>
            <a:ext cx="3923928" cy="555621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90092"/>
            <a:ext cx="2428512" cy="556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221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4000" dirty="0"/>
              <a:t> </a:t>
            </a:r>
            <a:r>
              <a:rPr lang="hu-HU" sz="39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analysis</a:t>
            </a:r>
            <a:endParaRPr lang="hu-HU" sz="3900" cap="all" dirty="0">
              <a:solidFill>
                <a:srgbClr val="0070C0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6535"/>
            <a:ext cx="5758525" cy="686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55" y="0"/>
            <a:ext cx="3992148" cy="685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970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4800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4-A</a:t>
            </a:r>
            <a:r>
              <a:rPr lang="hu-HU" sz="4000" dirty="0"/>
              <a:t> 		</a:t>
            </a:r>
            <a:r>
              <a:rPr lang="hu-HU" sz="3900" cap="all" dirty="0" err="1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Activity</a:t>
            </a:r>
            <a:r>
              <a:rPr 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 - Intenció</a:t>
            </a:r>
          </a:p>
        </p:txBody>
      </p:sp>
      <p:sp>
        <p:nvSpPr>
          <p:cNvPr id="44035" name="Tartalom helye 5"/>
          <p:cNvSpPr>
            <a:spLocks noGrp="1"/>
          </p:cNvSpPr>
          <p:nvPr>
            <p:ph idx="4294967295"/>
          </p:nvPr>
        </p:nvSpPr>
        <p:spPr>
          <a:xfrm>
            <a:off x="539552" y="2132856"/>
            <a:ext cx="8604448" cy="4725144"/>
          </a:xfrm>
        </p:spPr>
        <p:txBody>
          <a:bodyPr>
            <a:normAutofit/>
          </a:bodyPr>
          <a:lstStyle/>
          <a:p>
            <a:pPr marL="0" indent="0">
              <a:buFont typeface="Monotype Sorts" pitchFamily="2" charset="2"/>
              <a:buNone/>
            </a:pPr>
            <a:r>
              <a:rPr lang="hu-HU" altLang="hu-HU" dirty="0"/>
              <a:t>Aktivitás = lábhasználat</a:t>
            </a:r>
          </a:p>
          <a:p>
            <a:pPr marL="0" indent="0">
              <a:buFont typeface="Monotype Sorts" pitchFamily="2" charset="2"/>
              <a:buNone/>
            </a:pP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r>
              <a:rPr lang="hu-HU" altLang="hu-HU" dirty="0"/>
              <a:t>A gyógyulási folyamat = </a:t>
            </a:r>
            <a:r>
              <a:rPr lang="hu-HU" altLang="hu-HU" dirty="0" err="1"/>
              <a:t>oszteogenetikus</a:t>
            </a:r>
            <a:r>
              <a:rPr lang="hu-HU" altLang="hu-HU" dirty="0"/>
              <a:t> aktivitás </a:t>
            </a:r>
            <a:br>
              <a:rPr lang="hu-HU" altLang="hu-HU" dirty="0"/>
            </a:br>
            <a:br>
              <a:rPr lang="hu-HU" altLang="hu-HU" dirty="0"/>
            </a:br>
            <a:r>
              <a:rPr lang="hu-HU" altLang="hu-HU" dirty="0"/>
              <a:t>a kontroll </a:t>
            </a:r>
            <a:r>
              <a:rPr lang="hu-HU" altLang="hu-HU" dirty="0" err="1"/>
              <a:t>rtg</a:t>
            </a:r>
            <a:r>
              <a:rPr lang="hu-HU" altLang="hu-HU" dirty="0"/>
              <a:t>-ken</a:t>
            </a:r>
          </a:p>
          <a:p>
            <a:pPr marL="0" indent="0">
              <a:buFont typeface="Monotype Sorts" pitchFamily="2" charset="2"/>
              <a:buNone/>
            </a:pPr>
            <a:br>
              <a:rPr lang="hu-HU" altLang="hu-HU" dirty="0"/>
            </a:br>
            <a:br>
              <a:rPr lang="hu-HU" altLang="hu-HU" dirty="0"/>
            </a:br>
            <a:endParaRPr lang="hu-HU" altLang="hu-HU" dirty="0"/>
          </a:p>
          <a:p>
            <a:pPr marL="0" indent="0">
              <a:buFont typeface="Monotype Sorts" pitchFamily="2" charset="2"/>
              <a:buNone/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52571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31173"/>
            <a:ext cx="401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" y="-31173"/>
            <a:ext cx="365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utókövetés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9938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31173"/>
            <a:ext cx="401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" y="-31173"/>
            <a:ext cx="365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MKOE2016\szögstabil\comb\243543_SzabFerenc_Lea_YYYYMMDD_03_0000_0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t="6951" r="2205" b="16400"/>
          <a:stretch/>
        </p:blipFill>
        <p:spPr bwMode="auto">
          <a:xfrm>
            <a:off x="5010538" y="-7735"/>
            <a:ext cx="3233869" cy="6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13EFB01-68E9-47BE-80B3-F1E2EFD9C58D}"/>
              </a:ext>
            </a:extLst>
          </p:cNvPr>
          <p:cNvSpPr txBox="1"/>
          <p:nvPr/>
        </p:nvSpPr>
        <p:spPr>
          <a:xfrm>
            <a:off x="3708828" y="404664"/>
            <a:ext cx="1274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  <a:latin typeface="+mj-lt"/>
                <a:ea typeface="+mj-ea"/>
                <a:cs typeface="+mj-cs"/>
              </a:rPr>
              <a:t>MBC</a:t>
            </a:r>
          </a:p>
        </p:txBody>
      </p:sp>
    </p:spTree>
    <p:extLst>
      <p:ext uri="{BB962C8B-B14F-4D97-AF65-F5344CB8AC3E}">
        <p14:creationId xmlns:p14="http://schemas.microsoft.com/office/powerpoint/2010/main" val="1781817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http://7-themes.com/data_images/out/28/6863887-party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26" y="0"/>
            <a:ext cx="11366007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7F69629-A478-4D6C-AF2D-2769BF8046DD}"/>
              </a:ext>
            </a:extLst>
          </p:cNvPr>
          <p:cNvSpPr txBox="1"/>
          <p:nvPr/>
        </p:nvSpPr>
        <p:spPr>
          <a:xfrm>
            <a:off x="8686800" y="5877272"/>
            <a:ext cx="146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Kérdések?</a:t>
            </a:r>
          </a:p>
        </p:txBody>
      </p:sp>
    </p:spTree>
    <p:extLst>
      <p:ext uri="{BB962C8B-B14F-4D97-AF65-F5344CB8AC3E}">
        <p14:creationId xmlns:p14="http://schemas.microsoft.com/office/powerpoint/2010/main" val="305189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5468144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9638" y="1529594"/>
            <a:ext cx="4392314" cy="486752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Mértéke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komplett, 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zöldgally,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l"/>
            <a:r>
              <a:rPr lang="hu-H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fissura</a:t>
            </a:r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15" descr="5">
            <a:extLst>
              <a:ext uri="{FF2B5EF4-FFF2-40B4-BE49-F238E27FC236}">
                <a16:creationId xmlns:a16="http://schemas.microsoft.com/office/drawing/2014/main" id="{520D6CC8-8E7C-47D5-B6A5-CDDA893A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973"/>
            <a:ext cx="3164062" cy="6889946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zodgally">
            <a:extLst>
              <a:ext uri="{FF2B5EF4-FFF2-40B4-BE49-F238E27FC236}">
                <a16:creationId xmlns:a16="http://schemas.microsoft.com/office/drawing/2014/main" id="{AF45F5DE-4ADE-4B0E-9090-C1DC1E72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96" y="2420888"/>
            <a:ext cx="2675432" cy="437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87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503636" y="208065"/>
            <a:ext cx="5468144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636" y="1470458"/>
            <a:ext cx="4392314" cy="486752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Mértéke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komplett, 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zöldgally, </a:t>
            </a: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l"/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fissura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5" descr="e-22860-04">
            <a:extLst>
              <a:ext uri="{FF2B5EF4-FFF2-40B4-BE49-F238E27FC236}">
                <a16:creationId xmlns:a16="http://schemas.microsoft.com/office/drawing/2014/main" id="{F4C537EB-C650-498F-B6F1-301B96232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9320" r="-903" b="10311"/>
          <a:stretch/>
        </p:blipFill>
        <p:spPr bwMode="auto">
          <a:xfrm>
            <a:off x="5683014" y="208065"/>
            <a:ext cx="3454090" cy="68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01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820072" cy="4867520"/>
          </a:xfrm>
        </p:spPr>
        <p:txBody>
          <a:bodyPr>
            <a:normAutofit/>
          </a:bodyPr>
          <a:lstStyle/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Fedettsége / lágyrészek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Fedett vagy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Nyílt</a:t>
            </a:r>
          </a:p>
          <a:p>
            <a:pPr algn="l"/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Első-</a:t>
            </a:r>
          </a:p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Másod-</a:t>
            </a:r>
          </a:p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Harmad fokú</a:t>
            </a:r>
          </a:p>
        </p:txBody>
      </p:sp>
      <p:pic>
        <p:nvPicPr>
          <p:cNvPr id="5" name="Picture 1027" descr="macskassi-élő">
            <a:extLst>
              <a:ext uri="{FF2B5EF4-FFF2-40B4-BE49-F238E27FC236}">
                <a16:creationId xmlns:a16="http://schemas.microsoft.com/office/drawing/2014/main" id="{8A40AD7B-A748-42C9-AB85-526A326E3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r="20821" b="32953"/>
          <a:stretch/>
        </p:blipFill>
        <p:spPr bwMode="auto">
          <a:xfrm>
            <a:off x="0" y="764704"/>
            <a:ext cx="397949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elfelé nyíl 2">
            <a:extLst>
              <a:ext uri="{FF2B5EF4-FFF2-40B4-BE49-F238E27FC236}">
                <a16:creationId xmlns:a16="http://schemas.microsoft.com/office/drawing/2014/main" id="{7CE0FB0D-87E6-4AB1-880A-5FD49D049C76}"/>
              </a:ext>
            </a:extLst>
          </p:cNvPr>
          <p:cNvSpPr/>
          <p:nvPr/>
        </p:nvSpPr>
        <p:spPr>
          <a:xfrm rot="18619735">
            <a:off x="2746359" y="3904722"/>
            <a:ext cx="386411" cy="88156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8509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820072" cy="864096"/>
          </a:xfrm>
        </p:spPr>
        <p:txBody>
          <a:bodyPr/>
          <a:lstStyle/>
          <a:p>
            <a:r>
              <a:rPr lang="hu-HU" altLang="hu-HU" sz="3900" cap="all" dirty="0">
                <a:solidFill>
                  <a:srgbClr val="0070C0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A törések leírása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7B98B0-1767-4B46-81C1-2E0375DBD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1514023"/>
            <a:ext cx="4407823" cy="4219233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Típusa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Egyszerű</a:t>
            </a:r>
          </a:p>
          <a:p>
            <a:pPr algn="l"/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Szegmentális</a:t>
            </a:r>
          </a:p>
          <a:p>
            <a:pPr algn="l"/>
            <a:endParaRPr lang="hu-H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Szilánkos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4F497-7E94-4A71-88C5-348532D5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31100" r="25850" b="36350"/>
          <a:stretch/>
        </p:blipFill>
        <p:spPr>
          <a:xfrm rot="16200000">
            <a:off x="-1566889" y="1511198"/>
            <a:ext cx="6838933" cy="3854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48CF3-87BE-44A4-8FFD-0610FB7C8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11151" r="53151" b="20600"/>
          <a:stretch/>
        </p:blipFill>
        <p:spPr>
          <a:xfrm>
            <a:off x="7308304" y="1988840"/>
            <a:ext cx="165618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7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679</Words>
  <Application>Microsoft Office PowerPoint</Application>
  <PresentationFormat>Diavetítés a képernyőre (4:3 oldalarány)</PresentationFormat>
  <Paragraphs>210</Paragraphs>
  <Slides>55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55</vt:i4>
      </vt:variant>
    </vt:vector>
  </HeadingPairs>
  <TitlesOfParts>
    <vt:vector size="61" baseType="lpstr">
      <vt:lpstr>Arial</vt:lpstr>
      <vt:lpstr>Calibri</vt:lpstr>
      <vt:lpstr>Monotype Sorts</vt:lpstr>
      <vt:lpstr>Times New Roman</vt:lpstr>
      <vt:lpstr>Office-téma</vt:lpstr>
      <vt:lpstr>Egyéni tervezés</vt:lpstr>
      <vt:lpstr>Az oszteoszintézisek    pre op. tervezése és     post op. értékelése</vt:lpstr>
      <vt:lpstr>Mi a közös?</vt:lpstr>
      <vt:lpstr>Mi a közös?</vt:lpstr>
      <vt:lpstr>A törések leírása</vt:lpstr>
      <vt:lpstr>A törések leírása</vt:lpstr>
      <vt:lpstr>A törések leírása</vt:lpstr>
      <vt:lpstr>A törések leírása</vt:lpstr>
      <vt:lpstr>A törések leírása</vt:lpstr>
      <vt:lpstr>A törések leírása</vt:lpstr>
      <vt:lpstr>Egyszerű törések</vt:lpstr>
      <vt:lpstr>haránt törés</vt:lpstr>
      <vt:lpstr>haránt törés</vt:lpstr>
      <vt:lpstr>hibás indikáció = komplikáció </vt:lpstr>
      <vt:lpstr>hibás indikáció = komplikáció </vt:lpstr>
      <vt:lpstr>Egyszerű törések</vt:lpstr>
      <vt:lpstr>Ferde és Spirál rövid  hosszú</vt:lpstr>
      <vt:lpstr>Rövid ferde törés</vt:lpstr>
      <vt:lpstr>Rövid ferde törés</vt:lpstr>
      <vt:lpstr>A törések leírása</vt:lpstr>
      <vt:lpstr>A törések leírása</vt:lpstr>
      <vt:lpstr>A törések leírása</vt:lpstr>
      <vt:lpstr>A törések leírása</vt:lpstr>
      <vt:lpstr>A törések leírása</vt:lpstr>
      <vt:lpstr>A törések műtét előtti értékelése  Fracture Planning Assesment Scheme (FPAS)</vt:lpstr>
      <vt:lpstr>Mechanikai  faktorok</vt:lpstr>
      <vt:lpstr>Mechanikai  faktorok</vt:lpstr>
      <vt:lpstr>Mechanikai  faktorok</vt:lpstr>
      <vt:lpstr>Mechanikai  faktorok</vt:lpstr>
      <vt:lpstr>Polytrauma Komplett, fedett, szilánkos, supracondyler karcsonttörés</vt:lpstr>
      <vt:lpstr>PowerPoint-bemutató</vt:lpstr>
      <vt:lpstr>PowerPoint-bemutató</vt:lpstr>
      <vt:lpstr>PowerPoint-bemutató</vt:lpstr>
      <vt:lpstr>Biológiai faktorok</vt:lpstr>
      <vt:lpstr>Biológiai faktorok</vt:lpstr>
      <vt:lpstr>Klinikai faktorok</vt:lpstr>
      <vt:lpstr>Minden törésnél külön elemeznünk kell:</vt:lpstr>
      <vt:lpstr>Preop tervezés - MBC</vt:lpstr>
      <vt:lpstr>Preop tervezés - MBC</vt:lpstr>
      <vt:lpstr>Oszteoszintézisek post op. elemzése</vt:lpstr>
      <vt:lpstr>4-A  Alignment - Irány</vt:lpstr>
      <vt:lpstr>Jól helyreállított végtagtengely</vt:lpstr>
      <vt:lpstr>Hibás tengely</vt:lpstr>
      <vt:lpstr>Apropo fixateur</vt:lpstr>
      <vt:lpstr>4-A analysis</vt:lpstr>
      <vt:lpstr>4-A  Apposition - Illesztés</vt:lpstr>
      <vt:lpstr>Jó illeszkedés</vt:lpstr>
      <vt:lpstr>Gyenge illeszkedés</vt:lpstr>
      <vt:lpstr>PowerPoint-bemutató</vt:lpstr>
      <vt:lpstr>4-A   Apparatus - implantátum </vt:lpstr>
      <vt:lpstr>Apparatus -Implantátum</vt:lpstr>
      <vt:lpstr>4-A analysis</vt:lpstr>
      <vt:lpstr>4-A   Activity - Intenció</vt:lpstr>
      <vt:lpstr>utókövetés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Insertion points</dc:title>
  <dc:creator>Dió</dc:creator>
  <cp:lastModifiedBy>Diószegi Zoltán</cp:lastModifiedBy>
  <cp:revision>75</cp:revision>
  <dcterms:created xsi:type="dcterms:W3CDTF">2017-08-20T09:10:07Z</dcterms:created>
  <dcterms:modified xsi:type="dcterms:W3CDTF">2022-04-15T12:56:26Z</dcterms:modified>
</cp:coreProperties>
</file>