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0"/>
  </p:notesMasterIdLst>
  <p:sldIdLst>
    <p:sldId id="257" r:id="rId5"/>
    <p:sldId id="649" r:id="rId6"/>
    <p:sldId id="621" r:id="rId7"/>
    <p:sldId id="622" r:id="rId8"/>
    <p:sldId id="623" r:id="rId9"/>
    <p:sldId id="556" r:id="rId10"/>
    <p:sldId id="645" r:id="rId11"/>
    <p:sldId id="647" r:id="rId12"/>
    <p:sldId id="620" r:id="rId13"/>
    <p:sldId id="646" r:id="rId14"/>
    <p:sldId id="653" r:id="rId15"/>
    <p:sldId id="351" r:id="rId16"/>
    <p:sldId id="684" r:id="rId17"/>
    <p:sldId id="656" r:id="rId18"/>
    <p:sldId id="629" r:id="rId19"/>
    <p:sldId id="643" r:id="rId20"/>
    <p:sldId id="630" r:id="rId21"/>
    <p:sldId id="654" r:id="rId22"/>
    <p:sldId id="659" r:id="rId23"/>
    <p:sldId id="658" r:id="rId24"/>
    <p:sldId id="565" r:id="rId25"/>
    <p:sldId id="562" r:id="rId26"/>
    <p:sldId id="651" r:id="rId27"/>
    <p:sldId id="652" r:id="rId28"/>
    <p:sldId id="564" r:id="rId29"/>
    <p:sldId id="566" r:id="rId30"/>
    <p:sldId id="567" r:id="rId31"/>
    <p:sldId id="568" r:id="rId32"/>
    <p:sldId id="571" r:id="rId33"/>
    <p:sldId id="660" r:id="rId34"/>
    <p:sldId id="661" r:id="rId35"/>
    <p:sldId id="662" r:id="rId36"/>
    <p:sldId id="663" r:id="rId37"/>
    <p:sldId id="664" r:id="rId38"/>
    <p:sldId id="665" r:id="rId39"/>
    <p:sldId id="669" r:id="rId40"/>
    <p:sldId id="670" r:id="rId41"/>
    <p:sldId id="671" r:id="rId42"/>
    <p:sldId id="673" r:id="rId43"/>
    <p:sldId id="672" r:id="rId44"/>
    <p:sldId id="674" r:id="rId45"/>
    <p:sldId id="675" r:id="rId46"/>
    <p:sldId id="345" r:id="rId47"/>
    <p:sldId id="666" r:id="rId48"/>
    <p:sldId id="676" r:id="rId49"/>
    <p:sldId id="685" r:id="rId50"/>
    <p:sldId id="667" r:id="rId51"/>
    <p:sldId id="677" r:id="rId52"/>
    <p:sldId id="678" r:id="rId53"/>
    <p:sldId id="679" r:id="rId54"/>
    <p:sldId id="668" r:id="rId55"/>
    <p:sldId id="681" r:id="rId56"/>
    <p:sldId id="682" r:id="rId57"/>
    <p:sldId id="683" r:id="rId58"/>
    <p:sldId id="342" r:id="rId5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DF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421" autoAdjust="0"/>
    <p:restoredTop sz="83936" autoAdjust="0"/>
  </p:normalViewPr>
  <p:slideViewPr>
    <p:cSldViewPr snapToGrid="0" showGuides="1">
      <p:cViewPr varScale="1">
        <p:scale>
          <a:sx n="78" d="100"/>
          <a:sy n="78" d="100"/>
        </p:scale>
        <p:origin x="86" y="-211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695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326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077656-0B12-4DEA-96CF-82550DBD498E}" type="datetimeFigureOut">
              <a:rPr lang="en-GB" smtClean="0"/>
              <a:t>15/04/2022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16D991-40E1-4F75-A931-87F401740D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4560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16D991-40E1-4F75-A931-87F401740DF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89208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5">
            <a:extLst>
              <a:ext uri="{FF2B5EF4-FFF2-40B4-BE49-F238E27FC236}">
                <a16:creationId xmlns:a16="http://schemas.microsoft.com/office/drawing/2014/main" id="{7ABCF48E-1987-485C-8707-5922BD3335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BEB54E6-AEA4-4772-ACC0-CB8B18CE12C4}" type="slidenum">
              <a:rPr lang="hu-HU" altLang="hu-HU" sz="1000"/>
              <a:pPr/>
              <a:t>21</a:t>
            </a:fld>
            <a:endParaRPr lang="hu-HU" altLang="hu-HU" sz="1000"/>
          </a:p>
        </p:txBody>
      </p:sp>
      <p:sp>
        <p:nvSpPr>
          <p:cNvPr id="79875" name="Rectangle 2">
            <a:extLst>
              <a:ext uri="{FF2B5EF4-FFF2-40B4-BE49-F238E27FC236}">
                <a16:creationId xmlns:a16="http://schemas.microsoft.com/office/drawing/2014/main" id="{C132BE17-7CC2-4D3E-95F7-1DA1681862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3700" y="692150"/>
            <a:ext cx="6070600" cy="3416300"/>
          </a:xfrm>
          <a:ln/>
        </p:spPr>
      </p:sp>
      <p:sp>
        <p:nvSpPr>
          <p:cNvPr id="79876" name="Rectangle 3">
            <a:extLst>
              <a:ext uri="{FF2B5EF4-FFF2-40B4-BE49-F238E27FC236}">
                <a16:creationId xmlns:a16="http://schemas.microsoft.com/office/drawing/2014/main" id="{4ACE8EF6-5130-4AC7-8A52-26A1D20E38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u-HU" altLang="hu-H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5">
            <a:extLst>
              <a:ext uri="{FF2B5EF4-FFF2-40B4-BE49-F238E27FC236}">
                <a16:creationId xmlns:a16="http://schemas.microsoft.com/office/drawing/2014/main" id="{86108926-A782-4B90-B1F4-AB83822A0A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41801F1-E659-46E3-9C40-06F3FEF81BD8}" type="slidenum">
              <a:rPr lang="hu-HU" altLang="hu-HU" sz="1000"/>
              <a:pPr/>
              <a:t>22</a:t>
            </a:fld>
            <a:endParaRPr lang="hu-HU" altLang="hu-HU" sz="1000"/>
          </a:p>
        </p:txBody>
      </p:sp>
      <p:sp>
        <p:nvSpPr>
          <p:cNvPr id="80899" name="Rectangle 2">
            <a:extLst>
              <a:ext uri="{FF2B5EF4-FFF2-40B4-BE49-F238E27FC236}">
                <a16:creationId xmlns:a16="http://schemas.microsoft.com/office/drawing/2014/main" id="{F87C5592-D723-4099-B89C-CAE73078C9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>
            <a:extLst>
              <a:ext uri="{FF2B5EF4-FFF2-40B4-BE49-F238E27FC236}">
                <a16:creationId xmlns:a16="http://schemas.microsoft.com/office/drawing/2014/main" id="{06DE55F1-68D4-4F6B-8F9A-07D310BB8B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u-HU" altLang="hu-H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5">
            <a:extLst>
              <a:ext uri="{FF2B5EF4-FFF2-40B4-BE49-F238E27FC236}">
                <a16:creationId xmlns:a16="http://schemas.microsoft.com/office/drawing/2014/main" id="{7097AD04-893B-4A6C-BAE0-A18CFE251E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FFB9BF0-7EAD-43F4-8A4B-DB0A6FD0F437}" type="slidenum">
              <a:rPr lang="hu-HU" altLang="hu-HU" sz="1000"/>
              <a:pPr/>
              <a:t>25</a:t>
            </a:fld>
            <a:endParaRPr lang="hu-HU" altLang="hu-HU" sz="1000"/>
          </a:p>
        </p:txBody>
      </p:sp>
      <p:sp>
        <p:nvSpPr>
          <p:cNvPr id="81923" name="Rectangle 2">
            <a:extLst>
              <a:ext uri="{FF2B5EF4-FFF2-40B4-BE49-F238E27FC236}">
                <a16:creationId xmlns:a16="http://schemas.microsoft.com/office/drawing/2014/main" id="{DDB72548-6E86-4508-9EEB-2B662EB35C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3700" y="692150"/>
            <a:ext cx="6070600" cy="3416300"/>
          </a:xfrm>
          <a:ln/>
        </p:spPr>
      </p:sp>
      <p:sp>
        <p:nvSpPr>
          <p:cNvPr id="81924" name="Rectangle 3">
            <a:extLst>
              <a:ext uri="{FF2B5EF4-FFF2-40B4-BE49-F238E27FC236}">
                <a16:creationId xmlns:a16="http://schemas.microsoft.com/office/drawing/2014/main" id="{A208085B-CB4E-4861-9865-24531BFECC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u-HU" altLang="hu-H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5">
            <a:extLst>
              <a:ext uri="{FF2B5EF4-FFF2-40B4-BE49-F238E27FC236}">
                <a16:creationId xmlns:a16="http://schemas.microsoft.com/office/drawing/2014/main" id="{B7CAAAB1-78FB-4A6F-AD27-F24971C686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FE4D2F1-1C7A-4CC3-B05F-640534818A39}" type="slidenum">
              <a:rPr lang="hu-HU" altLang="hu-HU" sz="1000"/>
              <a:pPr/>
              <a:t>26</a:t>
            </a:fld>
            <a:endParaRPr lang="hu-HU" altLang="hu-HU" sz="1000"/>
          </a:p>
        </p:txBody>
      </p:sp>
      <p:sp>
        <p:nvSpPr>
          <p:cNvPr id="82947" name="Rectangle 2">
            <a:extLst>
              <a:ext uri="{FF2B5EF4-FFF2-40B4-BE49-F238E27FC236}">
                <a16:creationId xmlns:a16="http://schemas.microsoft.com/office/drawing/2014/main" id="{855CBB8F-38FB-4230-AD32-C194FF48BF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3700" y="692150"/>
            <a:ext cx="6070600" cy="3416300"/>
          </a:xfrm>
          <a:ln/>
        </p:spPr>
      </p:sp>
      <p:sp>
        <p:nvSpPr>
          <p:cNvPr id="82948" name="Rectangle 3">
            <a:extLst>
              <a:ext uri="{FF2B5EF4-FFF2-40B4-BE49-F238E27FC236}">
                <a16:creationId xmlns:a16="http://schemas.microsoft.com/office/drawing/2014/main" id="{74CE037F-6747-43DC-BA73-0A5359824F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u-HU" altLang="hu-H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5">
            <a:extLst>
              <a:ext uri="{FF2B5EF4-FFF2-40B4-BE49-F238E27FC236}">
                <a16:creationId xmlns:a16="http://schemas.microsoft.com/office/drawing/2014/main" id="{7CAF0B89-FE87-42C8-8152-1FFFEFAF8C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27B2E65-4128-4ADD-BD3B-E12FC36C3DE9}" type="slidenum">
              <a:rPr lang="hu-HU" altLang="hu-HU" sz="1000"/>
              <a:pPr/>
              <a:t>27</a:t>
            </a:fld>
            <a:endParaRPr lang="hu-HU" altLang="hu-HU" sz="1000"/>
          </a:p>
        </p:txBody>
      </p:sp>
      <p:sp>
        <p:nvSpPr>
          <p:cNvPr id="83971" name="Rectangle 2">
            <a:extLst>
              <a:ext uri="{FF2B5EF4-FFF2-40B4-BE49-F238E27FC236}">
                <a16:creationId xmlns:a16="http://schemas.microsoft.com/office/drawing/2014/main" id="{6F2FCA59-88D4-47AC-AB60-20DC4EDA7A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3972" name="Rectangle 3">
            <a:extLst>
              <a:ext uri="{FF2B5EF4-FFF2-40B4-BE49-F238E27FC236}">
                <a16:creationId xmlns:a16="http://schemas.microsoft.com/office/drawing/2014/main" id="{C30A5633-AEAA-4EBA-B06C-99329F38ED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u-HU" altLang="hu-H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5">
            <a:extLst>
              <a:ext uri="{FF2B5EF4-FFF2-40B4-BE49-F238E27FC236}">
                <a16:creationId xmlns:a16="http://schemas.microsoft.com/office/drawing/2014/main" id="{BFA59C19-02DB-40EE-8421-3C6EAA60F8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E1BCE66-4F03-425E-A10B-E196725A2D58}" type="slidenum">
              <a:rPr lang="hu-HU" altLang="hu-HU" sz="1000"/>
              <a:pPr/>
              <a:t>28</a:t>
            </a:fld>
            <a:endParaRPr lang="hu-HU" altLang="hu-HU" sz="1000"/>
          </a:p>
        </p:txBody>
      </p:sp>
      <p:sp>
        <p:nvSpPr>
          <p:cNvPr id="84995" name="Rectangle 2">
            <a:extLst>
              <a:ext uri="{FF2B5EF4-FFF2-40B4-BE49-F238E27FC236}">
                <a16:creationId xmlns:a16="http://schemas.microsoft.com/office/drawing/2014/main" id="{D3B07FB2-C0EB-4B40-9C8A-7DAF4C3E2F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3700" y="692150"/>
            <a:ext cx="6070600" cy="3416300"/>
          </a:xfrm>
          <a:ln/>
        </p:spPr>
      </p:sp>
      <p:sp>
        <p:nvSpPr>
          <p:cNvPr id="84996" name="Rectangle 3">
            <a:extLst>
              <a:ext uri="{FF2B5EF4-FFF2-40B4-BE49-F238E27FC236}">
                <a16:creationId xmlns:a16="http://schemas.microsoft.com/office/drawing/2014/main" id="{C77F1A08-04F2-4C93-A36D-1228C537AF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u-HU" altLang="hu-H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5">
            <a:extLst>
              <a:ext uri="{FF2B5EF4-FFF2-40B4-BE49-F238E27FC236}">
                <a16:creationId xmlns:a16="http://schemas.microsoft.com/office/drawing/2014/main" id="{8A96801D-2B8F-48A4-B6EF-7283E8710B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EFFDF7B-54F3-421A-B5E6-F9335F4BB239}" type="slidenum">
              <a:rPr lang="hu-HU" altLang="hu-HU" sz="1000"/>
              <a:pPr/>
              <a:t>29</a:t>
            </a:fld>
            <a:endParaRPr lang="hu-HU" altLang="hu-HU" sz="1000"/>
          </a:p>
        </p:txBody>
      </p:sp>
      <p:sp>
        <p:nvSpPr>
          <p:cNvPr id="87043" name="Rectangle 2">
            <a:extLst>
              <a:ext uri="{FF2B5EF4-FFF2-40B4-BE49-F238E27FC236}">
                <a16:creationId xmlns:a16="http://schemas.microsoft.com/office/drawing/2014/main" id="{29C02101-F219-4CCD-93FC-0BE014C78B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7044" name="Rectangle 3">
            <a:extLst>
              <a:ext uri="{FF2B5EF4-FFF2-40B4-BE49-F238E27FC236}">
                <a16:creationId xmlns:a16="http://schemas.microsoft.com/office/drawing/2014/main" id="{04E18A4D-7D5F-4A12-BAA4-42625E6C18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u-HU" altLang="hu-H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7166243-BCC2-4FD4-B845-6085E6CAB7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8EAE96-DF52-4E99-87BB-585DDA914EF8}" type="slidenum">
              <a:rPr lang="hu-HU" altLang="hu-HU"/>
              <a:pPr/>
              <a:t>43</a:t>
            </a:fld>
            <a:endParaRPr lang="hu-HU" altLang="hu-HU"/>
          </a:p>
        </p:txBody>
      </p:sp>
      <p:sp>
        <p:nvSpPr>
          <p:cNvPr id="734210" name="Rectangle 2">
            <a:extLst>
              <a:ext uri="{FF2B5EF4-FFF2-40B4-BE49-F238E27FC236}">
                <a16:creationId xmlns:a16="http://schemas.microsoft.com/office/drawing/2014/main" id="{19AA575A-1886-4B7C-9A1D-3EF2A429B6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4211" name="Rectangle 3">
            <a:extLst>
              <a:ext uri="{FF2B5EF4-FFF2-40B4-BE49-F238E27FC236}">
                <a16:creationId xmlns:a16="http://schemas.microsoft.com/office/drawing/2014/main" id="{00192609-16B1-48EF-A6DC-94956EE9ED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042156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5">
            <a:extLst>
              <a:ext uri="{FF2B5EF4-FFF2-40B4-BE49-F238E27FC236}">
                <a16:creationId xmlns:a16="http://schemas.microsoft.com/office/drawing/2014/main" id="{E94B1AED-2DC1-4049-B9A1-446F0612B1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398D8B6-FAE2-434D-9E4F-462832B3B0CA}" type="slidenum">
              <a:rPr lang="hu-HU" altLang="hu-HU" sz="1000"/>
              <a:pPr/>
              <a:t>6</a:t>
            </a:fld>
            <a:endParaRPr lang="hu-HU" altLang="hu-HU" sz="1000"/>
          </a:p>
        </p:txBody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id="{918CE7D7-390F-4386-8CA2-10512114EC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5780" name="Rectangle 3">
            <a:extLst>
              <a:ext uri="{FF2B5EF4-FFF2-40B4-BE49-F238E27FC236}">
                <a16:creationId xmlns:a16="http://schemas.microsoft.com/office/drawing/2014/main" id="{BD6E6975-F9A3-4DEB-95C6-4DB34CB6BD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u-HU" altLang="hu-H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16D991-40E1-4F75-A931-87F401740DFF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18734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EBFFD2-35EB-4CA9-B7B0-2F66845B9C48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94317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EBFFD2-35EB-4CA9-B7B0-2F66845B9C48}" type="slidenum">
              <a:rPr lang="hu-HU" smtClean="0"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211367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EBFFD2-35EB-4CA9-B7B0-2F66845B9C48}" type="slidenum">
              <a:rPr lang="hu-HU" smtClean="0"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724695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EBFFD2-35EB-4CA9-B7B0-2F66845B9C48}" type="slidenum">
              <a:rPr lang="hu-HU" smtClean="0"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108309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EBFFD2-35EB-4CA9-B7B0-2F66845B9C48}" type="slidenum">
              <a:rPr lang="hu-HU" smtClean="0"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541919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EBFFD2-35EB-4CA9-B7B0-2F66845B9C48}" type="slidenum">
              <a:rPr lang="hu-HU" smtClean="0"/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10339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O Trauma 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CD62554A-C59C-48FF-9E2C-4CBC612DA4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638D35A-86D7-4823-BC28-0DD441E0B2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0985" y="2214564"/>
            <a:ext cx="6756928" cy="2428875"/>
          </a:xfrm>
        </p:spPr>
        <p:txBody>
          <a:bodyPr/>
          <a:lstStyle>
            <a:lvl1pPr>
              <a:lnSpc>
                <a:spcPts val="3400"/>
              </a:lnSpc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Presentation title (bold, 32pt)</a:t>
            </a:r>
            <a:br>
              <a:rPr lang="en-GB" dirty="0"/>
            </a:br>
            <a:r>
              <a:rPr lang="en-GB" b="0" dirty="0"/>
              <a:t>Presentation subtitle (</a:t>
            </a:r>
            <a:r>
              <a:rPr lang="en-GB" b="0" dirty="0" err="1"/>
              <a:t>unbold</a:t>
            </a:r>
            <a:r>
              <a:rPr lang="en-GB" b="0" dirty="0"/>
              <a:t>, 32pt)</a:t>
            </a:r>
            <a:br>
              <a:rPr lang="en-GB" dirty="0"/>
            </a:br>
            <a:endParaRPr lang="en-GB" dirty="0"/>
          </a:p>
        </p:txBody>
      </p:sp>
      <p:sp>
        <p:nvSpPr>
          <p:cNvPr id="17" name="Textplatzhalter 8">
            <a:extLst>
              <a:ext uri="{FF2B5EF4-FFF2-40B4-BE49-F238E27FC236}">
                <a16:creationId xmlns:a16="http://schemas.microsoft.com/office/drawing/2014/main" id="{A87E86E7-60CA-4408-9B47-113E304B6D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13" y="5856290"/>
            <a:ext cx="3348037" cy="246062"/>
          </a:xfrm>
        </p:spPr>
        <p:txBody>
          <a:bodyPr/>
          <a:lstStyle>
            <a:lvl1pPr marL="0" indent="0">
              <a:buNone/>
              <a:defRPr sz="1500" b="1">
                <a:solidFill>
                  <a:schemeClr val="tx2"/>
                </a:solidFill>
              </a:defRPr>
            </a:lvl1pPr>
            <a:lvl2pPr marL="342000" indent="0">
              <a:buNone/>
              <a:defRPr sz="1500" b="1">
                <a:solidFill>
                  <a:schemeClr val="bg1"/>
                </a:solidFill>
              </a:defRPr>
            </a:lvl2pPr>
            <a:lvl3pPr marL="684000" indent="0">
              <a:buNone/>
              <a:defRPr sz="1500" b="1">
                <a:solidFill>
                  <a:schemeClr val="bg1"/>
                </a:solidFill>
              </a:defRPr>
            </a:lvl3pPr>
            <a:lvl4pPr marL="1026000" indent="0">
              <a:buNone/>
              <a:defRPr sz="1500" b="1">
                <a:solidFill>
                  <a:schemeClr val="bg1"/>
                </a:solidFill>
              </a:defRPr>
            </a:lvl4pPr>
            <a:lvl5pPr marL="1368000" indent="0">
              <a:buNone/>
              <a:defRPr sz="1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Presenter’s name</a:t>
            </a:r>
            <a:endParaRPr lang="en-GB" dirty="0"/>
          </a:p>
        </p:txBody>
      </p:sp>
      <p:sp>
        <p:nvSpPr>
          <p:cNvPr id="18" name="Textplatzhalter 8">
            <a:extLst>
              <a:ext uri="{FF2B5EF4-FFF2-40B4-BE49-F238E27FC236}">
                <a16:creationId xmlns:a16="http://schemas.microsoft.com/office/drawing/2014/main" id="{E3A9DF70-683A-473B-AF67-D1D416EDC8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2" y="6102352"/>
            <a:ext cx="3348037" cy="206376"/>
          </a:xfrm>
        </p:spPr>
        <p:txBody>
          <a:bodyPr anchor="b" anchorCtr="0"/>
          <a:lstStyle>
            <a:lvl1pPr marL="0" indent="0">
              <a:buNone/>
              <a:defRPr sz="1500" b="0">
                <a:solidFill>
                  <a:schemeClr val="tx2"/>
                </a:solidFill>
              </a:defRPr>
            </a:lvl1pPr>
            <a:lvl2pPr marL="342000" indent="0">
              <a:buNone/>
              <a:defRPr sz="1500" b="1">
                <a:solidFill>
                  <a:schemeClr val="bg1"/>
                </a:solidFill>
              </a:defRPr>
            </a:lvl2pPr>
            <a:lvl3pPr marL="684000" indent="0">
              <a:buNone/>
              <a:defRPr sz="1500" b="1">
                <a:solidFill>
                  <a:schemeClr val="bg1"/>
                </a:solidFill>
              </a:defRPr>
            </a:lvl3pPr>
            <a:lvl4pPr marL="1026000" indent="0">
              <a:buNone/>
              <a:defRPr sz="1500" b="1">
                <a:solidFill>
                  <a:schemeClr val="bg1"/>
                </a:solidFill>
              </a:defRPr>
            </a:lvl4pPr>
            <a:lvl5pPr marL="1368000" indent="0">
              <a:buNone/>
              <a:defRPr sz="1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Presenter’s title </a:t>
            </a:r>
          </a:p>
        </p:txBody>
      </p:sp>
      <p:sp>
        <p:nvSpPr>
          <p:cNvPr id="19" name="Textplatzhalter 8">
            <a:extLst>
              <a:ext uri="{FF2B5EF4-FFF2-40B4-BE49-F238E27FC236}">
                <a16:creationId xmlns:a16="http://schemas.microsoft.com/office/drawing/2014/main" id="{DE9BD81A-2F12-4F62-839E-23264C1E86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9876" y="5861053"/>
            <a:ext cx="3348037" cy="246062"/>
          </a:xfrm>
        </p:spPr>
        <p:txBody>
          <a:bodyPr/>
          <a:lstStyle>
            <a:lvl1pPr marL="0" indent="0">
              <a:buNone/>
              <a:defRPr sz="1500" b="1">
                <a:solidFill>
                  <a:schemeClr val="tx2"/>
                </a:solidFill>
              </a:defRPr>
            </a:lvl1pPr>
            <a:lvl2pPr marL="342000" indent="0">
              <a:buNone/>
              <a:defRPr sz="1500" b="1">
                <a:solidFill>
                  <a:schemeClr val="bg1"/>
                </a:solidFill>
              </a:defRPr>
            </a:lvl2pPr>
            <a:lvl3pPr marL="684000" indent="0">
              <a:buNone/>
              <a:defRPr sz="1500" b="1">
                <a:solidFill>
                  <a:schemeClr val="bg1"/>
                </a:solidFill>
              </a:defRPr>
            </a:lvl3pPr>
            <a:lvl4pPr marL="1026000" indent="0">
              <a:buNone/>
              <a:defRPr sz="1500" b="1">
                <a:solidFill>
                  <a:schemeClr val="bg1"/>
                </a:solidFill>
              </a:defRPr>
            </a:lvl4pPr>
            <a:lvl5pPr marL="1368000" indent="0">
              <a:buNone/>
              <a:defRPr sz="1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Educational event</a:t>
            </a:r>
          </a:p>
        </p:txBody>
      </p:sp>
      <p:sp>
        <p:nvSpPr>
          <p:cNvPr id="20" name="Textplatzhalter 8">
            <a:extLst>
              <a:ext uri="{FF2B5EF4-FFF2-40B4-BE49-F238E27FC236}">
                <a16:creationId xmlns:a16="http://schemas.microsoft.com/office/drawing/2014/main" id="{B84A87D1-3260-4695-8BD1-8C37173D8A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9875" y="6107115"/>
            <a:ext cx="3348037" cy="206376"/>
          </a:xfrm>
        </p:spPr>
        <p:txBody>
          <a:bodyPr anchor="b" anchorCtr="0"/>
          <a:lstStyle>
            <a:lvl1pPr marL="0" indent="0">
              <a:buNone/>
              <a:defRPr sz="1500" b="0">
                <a:solidFill>
                  <a:schemeClr val="tx2"/>
                </a:solidFill>
              </a:defRPr>
            </a:lvl1pPr>
            <a:lvl2pPr marL="342000" indent="0">
              <a:buNone/>
              <a:defRPr sz="1500" b="1">
                <a:solidFill>
                  <a:schemeClr val="bg1"/>
                </a:solidFill>
              </a:defRPr>
            </a:lvl2pPr>
            <a:lvl3pPr marL="684000" indent="0">
              <a:buNone/>
              <a:defRPr sz="1500" b="1">
                <a:solidFill>
                  <a:schemeClr val="bg1"/>
                </a:solidFill>
              </a:defRPr>
            </a:lvl3pPr>
            <a:lvl4pPr marL="1026000" indent="0">
              <a:buNone/>
              <a:defRPr sz="1500" b="1">
                <a:solidFill>
                  <a:schemeClr val="bg1"/>
                </a:solidFill>
              </a:defRPr>
            </a:lvl4pPr>
            <a:lvl5pPr marL="1368000" indent="0">
              <a:buNone/>
              <a:defRPr sz="1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City, month year</a:t>
            </a:r>
          </a:p>
        </p:txBody>
      </p:sp>
      <p:pic>
        <p:nvPicPr>
          <p:cNvPr id="12" name="Grafik 15">
            <a:extLst>
              <a:ext uri="{FF2B5EF4-FFF2-40B4-BE49-F238E27FC236}">
                <a16:creationId xmlns:a16="http://schemas.microsoft.com/office/drawing/2014/main" id="{C094536C-A821-45D6-A6AD-54AD96BFD5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58813" y="254079"/>
            <a:ext cx="647257" cy="56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0337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image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92966-A211-4F6E-9170-972BCF45C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984" y="757238"/>
            <a:ext cx="10850033" cy="727076"/>
          </a:xfrm>
        </p:spPr>
        <p:txBody>
          <a:bodyPr/>
          <a:lstStyle>
            <a:lvl1pPr>
              <a:lnSpc>
                <a:spcPts val="22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E6DDF3-5C05-48D7-B14F-C1A55FED1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6726" y="1727201"/>
            <a:ext cx="4704290" cy="4127399"/>
          </a:xfrm>
        </p:spPr>
        <p:txBody>
          <a:bodyPr/>
          <a:lstStyle>
            <a:lvl1pPr>
              <a:spcBef>
                <a:spcPts val="600"/>
              </a:spcBef>
              <a:defRPr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defRPr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70C9E6CA-E780-4BEA-AB33-52E77BE5A54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0984" y="1727199"/>
            <a:ext cx="5376333" cy="3400426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6DFA43D-7EFC-4422-899F-A44536AFB7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79975" y="6312000"/>
            <a:ext cx="553212" cy="29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395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images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92966-A211-4F6E-9170-972BCF45C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984" y="757238"/>
            <a:ext cx="10850033" cy="727076"/>
          </a:xfrm>
        </p:spPr>
        <p:txBody>
          <a:bodyPr/>
          <a:lstStyle>
            <a:lvl1pPr>
              <a:lnSpc>
                <a:spcPts val="22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E6DDF3-5C05-48D7-B14F-C1A55FED146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70984" y="4884737"/>
            <a:ext cx="4704289" cy="969861"/>
          </a:xfrm>
        </p:spPr>
        <p:txBody>
          <a:bodyPr/>
          <a:lstStyle>
            <a:lvl1pPr>
              <a:spcBef>
                <a:spcPts val="600"/>
              </a:spcBef>
              <a:defRPr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defRPr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70C9E6CA-E780-4BEA-AB33-52E77BE5A54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0985" y="1727199"/>
            <a:ext cx="4704290" cy="2916239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37D0A741-A793-4B42-8225-37550EA0E43A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144684" y="4884737"/>
            <a:ext cx="4704289" cy="969861"/>
          </a:xfrm>
        </p:spPr>
        <p:txBody>
          <a:bodyPr/>
          <a:lstStyle>
            <a:lvl1pPr>
              <a:spcBef>
                <a:spcPts val="600"/>
              </a:spcBef>
              <a:defRPr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defRPr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3" name="Bildplatzhalter 7">
            <a:extLst>
              <a:ext uri="{FF2B5EF4-FFF2-40B4-BE49-F238E27FC236}">
                <a16:creationId xmlns:a16="http://schemas.microsoft.com/office/drawing/2014/main" id="{333807CB-4C73-4E3B-A1D1-85D927EA658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144685" y="1727199"/>
            <a:ext cx="4704290" cy="2916239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A351F687-0163-4967-B0F7-21FAF91DDD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79975" y="6312000"/>
            <a:ext cx="553212" cy="29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7301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mall images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92966-A211-4F6E-9170-972BCF45C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984" y="757238"/>
            <a:ext cx="10850033" cy="727076"/>
          </a:xfrm>
        </p:spPr>
        <p:txBody>
          <a:bodyPr/>
          <a:lstStyle>
            <a:lvl1pPr>
              <a:lnSpc>
                <a:spcPts val="22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E6DDF3-5C05-48D7-B14F-C1A55FED146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70985" y="3430690"/>
            <a:ext cx="1969028" cy="2425599"/>
          </a:xfrm>
        </p:spPr>
        <p:txBody>
          <a:bodyPr/>
          <a:lstStyle>
            <a:lvl1pPr>
              <a:spcBef>
                <a:spcPts val="600"/>
              </a:spcBef>
              <a:defRPr sz="2400"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defRPr sz="2000"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 sz="2000"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 sz="2000"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70C9E6CA-E780-4BEA-AB33-52E77BE5A54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0985" y="1727199"/>
            <a:ext cx="1969028" cy="1455637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0CD2B63B-68A3-4168-A206-A98C3BECD5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79975" y="6312000"/>
            <a:ext cx="553212" cy="290576"/>
          </a:xfrm>
          <a:prstGeom prst="rect">
            <a:avLst/>
          </a:prstGeom>
        </p:spPr>
      </p:pic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56B16748-B25A-46BF-B96B-CEC2914CE52B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406247" y="3433967"/>
            <a:ext cx="1969028" cy="2425599"/>
          </a:xfrm>
        </p:spPr>
        <p:txBody>
          <a:bodyPr/>
          <a:lstStyle>
            <a:lvl1pPr>
              <a:spcBef>
                <a:spcPts val="600"/>
              </a:spcBef>
              <a:defRPr sz="2400"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defRPr sz="2000"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 sz="2000"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 sz="2000"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7" name="Bildplatzhalter 7">
            <a:extLst>
              <a:ext uri="{FF2B5EF4-FFF2-40B4-BE49-F238E27FC236}">
                <a16:creationId xmlns:a16="http://schemas.microsoft.com/office/drawing/2014/main" id="{D1B91ADF-4A75-491E-BDF4-A068AC12192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406247" y="1730476"/>
            <a:ext cx="1969028" cy="1455637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8" name="Inhaltsplatzhalter 2">
            <a:extLst>
              <a:ext uri="{FF2B5EF4-FFF2-40B4-BE49-F238E27FC236}">
                <a16:creationId xmlns:a16="http://schemas.microsoft.com/office/drawing/2014/main" id="{06A15978-667A-44FC-B0D9-CF28A2D5663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143097" y="3435454"/>
            <a:ext cx="1969028" cy="2425599"/>
          </a:xfrm>
        </p:spPr>
        <p:txBody>
          <a:bodyPr/>
          <a:lstStyle>
            <a:lvl1pPr>
              <a:spcBef>
                <a:spcPts val="600"/>
              </a:spcBef>
              <a:defRPr sz="2400"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defRPr sz="2000"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 sz="2000"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 sz="2000"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9" name="Bildplatzhalter 7">
            <a:extLst>
              <a:ext uri="{FF2B5EF4-FFF2-40B4-BE49-F238E27FC236}">
                <a16:creationId xmlns:a16="http://schemas.microsoft.com/office/drawing/2014/main" id="{5441D032-A3C9-4856-B748-678D2EB5706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43097" y="1731963"/>
            <a:ext cx="1969028" cy="1455637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AF505952-06D7-417C-BB3A-93B6A7C4FF02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8879947" y="3430689"/>
            <a:ext cx="1969028" cy="2425599"/>
          </a:xfrm>
        </p:spPr>
        <p:txBody>
          <a:bodyPr/>
          <a:lstStyle>
            <a:lvl1pPr>
              <a:spcBef>
                <a:spcPts val="600"/>
              </a:spcBef>
              <a:defRPr sz="2400"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defRPr sz="2000"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 sz="2000"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 sz="2000"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21" name="Bildplatzhalter 7">
            <a:extLst>
              <a:ext uri="{FF2B5EF4-FFF2-40B4-BE49-F238E27FC236}">
                <a16:creationId xmlns:a16="http://schemas.microsoft.com/office/drawing/2014/main" id="{28C00620-91DA-4CD6-8288-576F86F2A7A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79947" y="1727198"/>
            <a:ext cx="1969028" cy="1455637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39590796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70779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D012A1E-2BFA-45DE-83BF-BBF7D27BB9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E3C6E3F-0FA1-447A-B77C-C00B8B1919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235814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7F53775-D203-467E-A129-0789087AC6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D6CB264-CA35-426C-BFD2-1BAA966656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517223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8A440-26AB-43F0-95AB-61B7B77208D6}" type="datetimeFigureOut">
              <a:rPr lang="hu-HU" smtClean="0"/>
              <a:t>2022. 04. 15.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D8B98-72D9-4D4D-B99B-698F9C28825E}" type="slidenum">
              <a:rPr lang="hu-HU" smtClean="0"/>
              <a:t>‹#›</a:t>
            </a:fld>
            <a:endParaRPr lang="hu-HU"/>
          </a:p>
        </p:txBody>
      </p:sp>
      <p:pic>
        <p:nvPicPr>
          <p:cNvPr id="6" name="Picture 2" descr="https://yt3.ggpht.com/-MSsVrsg1Tbg/AAAAAAAAAAI/AAAAAAAAAAA/1jciB6Iuflo/s900-c-k-no-mo-rj-c0xffffff/photo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22787"/>
            <a:ext cx="1103444" cy="82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2392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5DB9D7-2559-468D-A3AB-FDCFA00B7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984" y="757238"/>
            <a:ext cx="10850033" cy="727076"/>
          </a:xfrm>
        </p:spPr>
        <p:txBody>
          <a:bodyPr/>
          <a:lstStyle>
            <a:lvl1pPr>
              <a:lnSpc>
                <a:spcPts val="22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8817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E6DDF3-5C05-48D7-B14F-C1A55FED1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985" y="1727201"/>
            <a:ext cx="8809566" cy="4127399"/>
          </a:xfrm>
        </p:spPr>
        <p:txBody>
          <a:bodyPr/>
          <a:lstStyle>
            <a:lvl1pPr>
              <a:spcBef>
                <a:spcPts val="1200"/>
              </a:spcBef>
              <a:defRPr sz="2400"/>
            </a:lvl1pPr>
            <a:lvl2pPr>
              <a:spcBef>
                <a:spcPts val="1200"/>
              </a:spcBef>
              <a:defRPr sz="2400"/>
            </a:lvl2pPr>
            <a:lvl3pPr>
              <a:spcBef>
                <a:spcPts val="1200"/>
              </a:spcBef>
              <a:defRPr sz="2400"/>
            </a:lvl3pPr>
            <a:lvl4pPr>
              <a:spcBef>
                <a:spcPts val="1200"/>
              </a:spcBef>
              <a:defRPr sz="2400"/>
            </a:lvl4pPr>
            <a:lvl5pPr>
              <a:spcBef>
                <a:spcPts val="1200"/>
              </a:spcBef>
              <a:defRPr sz="2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B575ACED-1ED6-F74A-BD98-0A0812E6F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984" y="757238"/>
            <a:ext cx="10850033" cy="727076"/>
          </a:xfrm>
        </p:spPr>
        <p:txBody>
          <a:bodyPr/>
          <a:lstStyle>
            <a:lvl1pPr>
              <a:lnSpc>
                <a:spcPts val="2200"/>
              </a:lnSpc>
              <a:defRPr baseline="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4232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92966-A211-4F6E-9170-972BCF45C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984" y="757238"/>
            <a:ext cx="10850033" cy="727076"/>
          </a:xfrm>
        </p:spPr>
        <p:txBody>
          <a:bodyPr/>
          <a:lstStyle>
            <a:lvl1pPr>
              <a:lnSpc>
                <a:spcPts val="22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E6DDF3-5C05-48D7-B14F-C1A55FED1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984" y="1727201"/>
            <a:ext cx="5376333" cy="4127399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97D9C311-8B53-41FB-9670-E91C65FBD15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44686" y="1727200"/>
            <a:ext cx="5376333" cy="4127399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0875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>
            <a:extLst>
              <a:ext uri="{FF2B5EF4-FFF2-40B4-BE49-F238E27FC236}">
                <a16:creationId xmlns:a16="http://schemas.microsoft.com/office/drawing/2014/main" id="{70C9E6CA-E780-4BEA-AB33-52E77BE5A54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0984" y="757238"/>
            <a:ext cx="10850033" cy="534352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570491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92966-A211-4F6E-9170-972BCF45C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984" y="757238"/>
            <a:ext cx="10850033" cy="727076"/>
          </a:xfrm>
        </p:spPr>
        <p:txBody>
          <a:bodyPr/>
          <a:lstStyle>
            <a:lvl1pPr>
              <a:lnSpc>
                <a:spcPts val="22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E6DDF3-5C05-48D7-B14F-C1A55FED1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6725" y="1733549"/>
            <a:ext cx="4032250" cy="4127399"/>
          </a:xfrm>
        </p:spPr>
        <p:txBody>
          <a:bodyPr/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70C9E6CA-E780-4BEA-AB33-52E77BE5A54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0984" y="1727199"/>
            <a:ext cx="5376333" cy="3400426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1936823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92966-A211-4F6E-9170-972BCF45C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984" y="757238"/>
            <a:ext cx="10850033" cy="727076"/>
          </a:xfrm>
        </p:spPr>
        <p:txBody>
          <a:bodyPr/>
          <a:lstStyle>
            <a:lvl1pPr>
              <a:lnSpc>
                <a:spcPts val="22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E6DDF3-5C05-48D7-B14F-C1A55FED146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70984" y="4884737"/>
            <a:ext cx="4704289" cy="969861"/>
          </a:xfrm>
        </p:spPr>
        <p:txBody>
          <a:bodyPr/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70C9E6CA-E780-4BEA-AB33-52E77BE5A54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0985" y="1727199"/>
            <a:ext cx="4704290" cy="2916239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37D0A741-A793-4B42-8225-37550EA0E43A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144685" y="4884737"/>
            <a:ext cx="4704288" cy="969861"/>
          </a:xfrm>
        </p:spPr>
        <p:txBody>
          <a:bodyPr/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3" name="Bildplatzhalter 7">
            <a:extLst>
              <a:ext uri="{FF2B5EF4-FFF2-40B4-BE49-F238E27FC236}">
                <a16:creationId xmlns:a16="http://schemas.microsoft.com/office/drawing/2014/main" id="{333807CB-4C73-4E3B-A1D1-85D927EA658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144685" y="1727199"/>
            <a:ext cx="4704290" cy="2916239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1386065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92966-A211-4F6E-9170-972BCF45C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984" y="757238"/>
            <a:ext cx="10850033" cy="727076"/>
          </a:xfrm>
        </p:spPr>
        <p:txBody>
          <a:bodyPr/>
          <a:lstStyle>
            <a:lvl1pPr>
              <a:lnSpc>
                <a:spcPts val="22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E6DDF3-5C05-48D7-B14F-C1A55FED146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70985" y="3430690"/>
            <a:ext cx="1969028" cy="2425599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600"/>
              </a:spcBef>
              <a:defRPr sz="2000"/>
            </a:lvl2pPr>
            <a:lvl3pPr>
              <a:spcBef>
                <a:spcPts val="600"/>
              </a:spcBef>
              <a:defRPr sz="2000"/>
            </a:lvl3pPr>
            <a:lvl4pPr>
              <a:spcBef>
                <a:spcPts val="600"/>
              </a:spcBef>
              <a:defRPr sz="2000"/>
            </a:lvl4pPr>
            <a:lvl5pPr>
              <a:spcBef>
                <a:spcPts val="600"/>
              </a:spcBef>
              <a:defRPr sz="2000"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70C9E6CA-E780-4BEA-AB33-52E77BE5A54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0985" y="1727199"/>
            <a:ext cx="1969028" cy="1455637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0BC7BB4E-BF1F-4D9E-97F1-898AFD41A413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406247" y="3433967"/>
            <a:ext cx="1969028" cy="2425599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600"/>
              </a:spcBef>
              <a:defRPr sz="2000"/>
            </a:lvl2pPr>
            <a:lvl3pPr>
              <a:spcBef>
                <a:spcPts val="600"/>
              </a:spcBef>
              <a:defRPr sz="2000"/>
            </a:lvl3pPr>
            <a:lvl4pPr>
              <a:spcBef>
                <a:spcPts val="600"/>
              </a:spcBef>
              <a:defRPr sz="2000"/>
            </a:lvl4pPr>
            <a:lvl5pPr>
              <a:spcBef>
                <a:spcPts val="600"/>
              </a:spcBef>
              <a:defRPr sz="2000"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3" name="Bildplatzhalter 7">
            <a:extLst>
              <a:ext uri="{FF2B5EF4-FFF2-40B4-BE49-F238E27FC236}">
                <a16:creationId xmlns:a16="http://schemas.microsoft.com/office/drawing/2014/main" id="{E2CCE0D8-AC8D-4905-A013-7F31E747D1D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406247" y="1730476"/>
            <a:ext cx="1969028" cy="1455637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8186687C-479E-4FF8-8933-75FC36163FD1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132513" y="3430689"/>
            <a:ext cx="1969028" cy="2425599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600"/>
              </a:spcBef>
              <a:defRPr sz="2000"/>
            </a:lvl2pPr>
            <a:lvl3pPr>
              <a:spcBef>
                <a:spcPts val="600"/>
              </a:spcBef>
              <a:defRPr sz="2000"/>
            </a:lvl3pPr>
            <a:lvl4pPr>
              <a:spcBef>
                <a:spcPts val="600"/>
              </a:spcBef>
              <a:defRPr sz="2000"/>
            </a:lvl4pPr>
            <a:lvl5pPr>
              <a:spcBef>
                <a:spcPts val="600"/>
              </a:spcBef>
              <a:defRPr sz="2000"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7" name="Bildplatzhalter 7">
            <a:extLst>
              <a:ext uri="{FF2B5EF4-FFF2-40B4-BE49-F238E27FC236}">
                <a16:creationId xmlns:a16="http://schemas.microsoft.com/office/drawing/2014/main" id="{A257245C-F172-4383-8396-BCF83CC109F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32513" y="1727198"/>
            <a:ext cx="1969028" cy="1455637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8" name="Inhaltsplatzhalter 2">
            <a:extLst>
              <a:ext uri="{FF2B5EF4-FFF2-40B4-BE49-F238E27FC236}">
                <a16:creationId xmlns:a16="http://schemas.microsoft.com/office/drawing/2014/main" id="{861E2ECD-CB24-4B91-8A9B-259A67613C3F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8879418" y="3433967"/>
            <a:ext cx="1969028" cy="2425599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600"/>
              </a:spcBef>
              <a:defRPr sz="2000"/>
            </a:lvl2pPr>
            <a:lvl3pPr>
              <a:spcBef>
                <a:spcPts val="600"/>
              </a:spcBef>
              <a:defRPr sz="2000"/>
            </a:lvl3pPr>
            <a:lvl4pPr>
              <a:spcBef>
                <a:spcPts val="600"/>
              </a:spcBef>
              <a:defRPr sz="2000"/>
            </a:lvl4pPr>
            <a:lvl5pPr>
              <a:spcBef>
                <a:spcPts val="600"/>
              </a:spcBef>
              <a:defRPr sz="2000"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9" name="Bildplatzhalter 7">
            <a:extLst>
              <a:ext uri="{FF2B5EF4-FFF2-40B4-BE49-F238E27FC236}">
                <a16:creationId xmlns:a16="http://schemas.microsoft.com/office/drawing/2014/main" id="{2803E856-D15C-4C2A-99FD-4D63E5C34E3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79418" y="1730476"/>
            <a:ext cx="1969028" cy="1455637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624330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lide image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>
            <a:extLst>
              <a:ext uri="{FF2B5EF4-FFF2-40B4-BE49-F238E27FC236}">
                <a16:creationId xmlns:a16="http://schemas.microsoft.com/office/drawing/2014/main" id="{70C9E6CA-E780-4BEA-AB33-52E77BE5A54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0984" y="757238"/>
            <a:ext cx="10850033" cy="5343523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6DFA43D-7EFC-4422-899F-A44536AFB7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79975" y="6312000"/>
            <a:ext cx="553212" cy="29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178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BB907FC-8EEA-4706-98EB-1F20D0D83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984" y="757238"/>
            <a:ext cx="10850033" cy="7270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 err="1"/>
              <a:t>Mastertitelformat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BCB51EB-182E-4020-8D86-3EF8848E6C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0984" y="1727201"/>
            <a:ext cx="10850032" cy="41273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93631EF1-8F73-4506-8C05-6646BB062A95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979976" y="6312000"/>
            <a:ext cx="553212" cy="29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252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4" r:id="rId2"/>
    <p:sldLayoutId id="2147483650" r:id="rId3"/>
    <p:sldLayoutId id="2147483692" r:id="rId4"/>
    <p:sldLayoutId id="2147483695" r:id="rId5"/>
    <p:sldLayoutId id="2147483680" r:id="rId6"/>
    <p:sldLayoutId id="2147483681" r:id="rId7"/>
    <p:sldLayoutId id="2147483682" r:id="rId8"/>
    <p:sldLayoutId id="2147483696" r:id="rId9"/>
    <p:sldLayoutId id="2147483683" r:id="rId10"/>
    <p:sldLayoutId id="2147483684" r:id="rId11"/>
    <p:sldLayoutId id="2147483685" r:id="rId12"/>
    <p:sldLayoutId id="2147483655" r:id="rId13"/>
    <p:sldLayoutId id="2147483699" r:id="rId14"/>
    <p:sldLayoutId id="2147483700" r:id="rId15"/>
    <p:sldLayoutId id="2147483701" r:id="rId16"/>
  </p:sldLayoutIdLst>
  <p:hf hdr="0" dt="0"/>
  <p:txStyles>
    <p:titleStyle>
      <a:lvl1pPr algn="l" defTabSz="914400" rtl="0" eaLnBrk="1" latinLnBrk="0" hangingPunct="1">
        <a:lnSpc>
          <a:spcPts val="2200"/>
        </a:lnSpc>
        <a:spcBef>
          <a:spcPct val="0"/>
        </a:spcBef>
        <a:buNone/>
        <a:defRPr sz="2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000" indent="-342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4000" indent="-342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026000" indent="-342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000" indent="-342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710000" indent="-342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5" userDrawn="1">
          <p15:clr>
            <a:srgbClr val="F26B43"/>
          </p15:clr>
        </p15:guide>
        <p15:guide id="2" pos="7265" userDrawn="1">
          <p15:clr>
            <a:srgbClr val="F26B43"/>
          </p15:clr>
        </p15:guide>
        <p15:guide id="3" orient="horz" pos="164" userDrawn="1">
          <p15:clr>
            <a:srgbClr val="F26B43"/>
          </p15:clr>
        </p15:guide>
        <p15:guide id="4" orient="horz" pos="326" userDrawn="1">
          <p15:clr>
            <a:srgbClr val="F26B43"/>
          </p15:clr>
        </p15:guide>
        <p15:guide id="5" orient="horz" pos="3974" userDrawn="1">
          <p15:clr>
            <a:srgbClr val="F26B43"/>
          </p15:clr>
        </p15:guide>
        <p15:guide id="6" orient="horz" pos="4156" userDrawn="1">
          <p15:clr>
            <a:srgbClr val="F26B43"/>
          </p15:clr>
        </p15:guide>
        <p15:guide id="7" pos="801" userDrawn="1">
          <p15:clr>
            <a:srgbClr val="F26B43"/>
          </p15:clr>
        </p15:guide>
        <p15:guide id="8" pos="846" userDrawn="1">
          <p15:clr>
            <a:srgbClr val="F26B43"/>
          </p15:clr>
        </p15:guide>
        <p15:guide id="9" pos="2094" userDrawn="1">
          <p15:clr>
            <a:srgbClr val="F26B43"/>
          </p15:clr>
        </p15:guide>
        <p15:guide id="10" pos="2139" userDrawn="1">
          <p15:clr>
            <a:srgbClr val="F26B43"/>
          </p15:clr>
        </p15:guide>
        <p15:guide id="11" pos="2525" userDrawn="1">
          <p15:clr>
            <a:srgbClr val="F26B43"/>
          </p15:clr>
        </p15:guide>
        <p15:guide id="12" pos="2570" userDrawn="1">
          <p15:clr>
            <a:srgbClr val="F26B43"/>
          </p15:clr>
        </p15:guide>
        <p15:guide id="13" pos="2955" userDrawn="1">
          <p15:clr>
            <a:srgbClr val="F26B43"/>
          </p15:clr>
        </p15:guide>
        <p15:guide id="14" pos="3001" userDrawn="1">
          <p15:clr>
            <a:srgbClr val="F26B43"/>
          </p15:clr>
        </p15:guide>
        <p15:guide id="15" pos="3386" userDrawn="1">
          <p15:clr>
            <a:srgbClr val="F26B43"/>
          </p15:clr>
        </p15:guide>
        <p15:guide id="16" pos="3432" userDrawn="1">
          <p15:clr>
            <a:srgbClr val="F26B43"/>
          </p15:clr>
        </p15:guide>
        <p15:guide id="17" pos="3817" userDrawn="1">
          <p15:clr>
            <a:srgbClr val="F26B43"/>
          </p15:clr>
        </p15:guide>
        <p15:guide id="18" pos="3863" userDrawn="1">
          <p15:clr>
            <a:srgbClr val="F26B43"/>
          </p15:clr>
        </p15:guide>
        <p15:guide id="19" pos="4248" userDrawn="1">
          <p15:clr>
            <a:srgbClr val="F26B43"/>
          </p15:clr>
        </p15:guide>
        <p15:guide id="20" pos="4294" userDrawn="1">
          <p15:clr>
            <a:srgbClr val="F26B43"/>
          </p15:clr>
        </p15:guide>
        <p15:guide id="21" pos="4679" userDrawn="1">
          <p15:clr>
            <a:srgbClr val="F26B43"/>
          </p15:clr>
        </p15:guide>
        <p15:guide id="22" pos="4725" userDrawn="1">
          <p15:clr>
            <a:srgbClr val="F26B43"/>
          </p15:clr>
        </p15:guide>
        <p15:guide id="23" pos="5110" userDrawn="1">
          <p15:clr>
            <a:srgbClr val="F26B43"/>
          </p15:clr>
        </p15:guide>
        <p15:guide id="24" pos="5155" userDrawn="1">
          <p15:clr>
            <a:srgbClr val="F26B43"/>
          </p15:clr>
        </p15:guide>
        <p15:guide id="25" pos="6403" userDrawn="1">
          <p15:clr>
            <a:srgbClr val="F26B43"/>
          </p15:clr>
        </p15:guide>
        <p15:guide id="26" pos="6017" userDrawn="1">
          <p15:clr>
            <a:srgbClr val="F26B43"/>
          </p15:clr>
        </p15:guide>
        <p15:guide id="27" pos="6834" userDrawn="1">
          <p15:clr>
            <a:srgbClr val="F26B43"/>
          </p15:clr>
        </p15:guide>
        <p15:guide id="28" pos="6879" userDrawn="1">
          <p15:clr>
            <a:srgbClr val="F26B43"/>
          </p15:clr>
        </p15:guide>
        <p15:guide id="29" orient="horz" pos="477" userDrawn="1">
          <p15:clr>
            <a:srgbClr val="F26B43"/>
          </p15:clr>
        </p15:guide>
        <p15:guide id="30" orient="horz" pos="630" userDrawn="1">
          <p15:clr>
            <a:srgbClr val="F26B43"/>
          </p15:clr>
        </p15:guide>
        <p15:guide id="31" orient="horz" pos="783" userDrawn="1">
          <p15:clr>
            <a:srgbClr val="F26B43"/>
          </p15:clr>
        </p15:guide>
        <p15:guide id="32" orient="horz" pos="935" userDrawn="1">
          <p15:clr>
            <a:srgbClr val="F26B43"/>
          </p15:clr>
        </p15:guide>
        <p15:guide id="33" orient="horz" pos="1241" userDrawn="1">
          <p15:clr>
            <a:srgbClr val="F26B43"/>
          </p15:clr>
        </p15:guide>
        <p15:guide id="34" orient="horz" pos="1395" userDrawn="1">
          <p15:clr>
            <a:srgbClr val="F26B43"/>
          </p15:clr>
        </p15:guide>
        <p15:guide id="35" orient="horz" pos="1548" userDrawn="1">
          <p15:clr>
            <a:srgbClr val="F26B43"/>
          </p15:clr>
        </p15:guide>
        <p15:guide id="36" orient="horz" pos="1701" userDrawn="1">
          <p15:clr>
            <a:srgbClr val="F26B43"/>
          </p15:clr>
        </p15:guide>
        <p15:guide id="37" orient="horz" pos="1854" userDrawn="1">
          <p15:clr>
            <a:srgbClr val="F26B43"/>
          </p15:clr>
        </p15:guide>
        <p15:guide id="38" orient="horz" pos="2007" userDrawn="1">
          <p15:clr>
            <a:srgbClr val="F26B43"/>
          </p15:clr>
        </p15:guide>
        <p15:guide id="39" orient="horz" pos="2160" userDrawn="1">
          <p15:clr>
            <a:srgbClr val="F26B43"/>
          </p15:clr>
        </p15:guide>
        <p15:guide id="40" orient="horz" pos="2312" userDrawn="1">
          <p15:clr>
            <a:srgbClr val="F26B43"/>
          </p15:clr>
        </p15:guide>
        <p15:guide id="41" orient="horz" pos="2465" userDrawn="1">
          <p15:clr>
            <a:srgbClr val="F26B43"/>
          </p15:clr>
        </p15:guide>
        <p15:guide id="42" orient="horz" pos="2618" userDrawn="1">
          <p15:clr>
            <a:srgbClr val="F26B43"/>
          </p15:clr>
        </p15:guide>
        <p15:guide id="43" orient="horz" pos="2771" userDrawn="1">
          <p15:clr>
            <a:srgbClr val="F26B43"/>
          </p15:clr>
        </p15:guide>
        <p15:guide id="44" orient="horz" pos="2925" userDrawn="1">
          <p15:clr>
            <a:srgbClr val="F26B43"/>
          </p15:clr>
        </p15:guide>
        <p15:guide id="45" orient="horz" pos="3077" userDrawn="1">
          <p15:clr>
            <a:srgbClr val="F26B43"/>
          </p15:clr>
        </p15:guide>
        <p15:guide id="46" orient="horz" pos="3230" userDrawn="1">
          <p15:clr>
            <a:srgbClr val="F26B43"/>
          </p15:clr>
        </p15:guide>
        <p15:guide id="47" orient="horz" pos="3383" userDrawn="1">
          <p15:clr>
            <a:srgbClr val="F26B43"/>
          </p15:clr>
        </p15:guide>
        <p15:guide id="48" orient="horz" pos="3536" userDrawn="1">
          <p15:clr>
            <a:srgbClr val="F26B43"/>
          </p15:clr>
        </p15:guide>
        <p15:guide id="49" orient="horz" pos="3689" userDrawn="1">
          <p15:clr>
            <a:srgbClr val="F26B43"/>
          </p15:clr>
        </p15:guide>
        <p15:guide id="50" orient="horz" pos="1088" userDrawn="1">
          <p15:clr>
            <a:srgbClr val="F26B43"/>
          </p15:clr>
        </p15:guide>
        <p15:guide id="51" pos="1708" userDrawn="1">
          <p15:clr>
            <a:srgbClr val="F26B43"/>
          </p15:clr>
        </p15:guide>
        <p15:guide id="52" pos="1663" userDrawn="1">
          <p15:clr>
            <a:srgbClr val="F26B43"/>
          </p15:clr>
        </p15:guide>
        <p15:guide id="53" pos="1277" userDrawn="1">
          <p15:clr>
            <a:srgbClr val="F26B43"/>
          </p15:clr>
        </p15:guide>
        <p15:guide id="54" pos="1232" userDrawn="1">
          <p15:clr>
            <a:srgbClr val="F26B43"/>
          </p15:clr>
        </p15:guide>
        <p15:guide id="55" pos="5541" userDrawn="1">
          <p15:clr>
            <a:srgbClr val="F26B43"/>
          </p15:clr>
        </p15:guide>
        <p15:guide id="56" pos="5586" userDrawn="1">
          <p15:clr>
            <a:srgbClr val="F26B43"/>
          </p15:clr>
        </p15:guide>
        <p15:guide id="57" pos="5972" userDrawn="1">
          <p15:clr>
            <a:srgbClr val="F26B43"/>
          </p15:clr>
        </p15:guide>
        <p15:guide id="58" pos="644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jp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ti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onlinelibrary.wiley.com/action/doSearch?ContribAuthorRaw=Hamilton%2C+L" TargetMode="Externa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6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9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C8F059-0236-4213-B5EA-90D242B59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6433" y="2047871"/>
            <a:ext cx="6756928" cy="744532"/>
          </a:xfrm>
        </p:spPr>
        <p:txBody>
          <a:bodyPr/>
          <a:lstStyle/>
          <a:p>
            <a:r>
              <a:rPr lang="pt-BR" noProof="0" dirty="0"/>
              <a:t>A medialis patellaficam terápiája</a:t>
            </a:r>
            <a:endParaRPr lang="en-US" noProof="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9AB6D1A-FA95-4568-9D15-55EE7B2C28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09" y="5785647"/>
            <a:ext cx="3348037" cy="246062"/>
          </a:xfrm>
        </p:spPr>
        <p:txBody>
          <a:bodyPr/>
          <a:lstStyle/>
          <a:p>
            <a:r>
              <a:rPr lang="hu-HU" noProof="0" dirty="0"/>
              <a:t>Diószegi Zoltán</a:t>
            </a:r>
            <a:endParaRPr lang="en-US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4975782-2751-4314-87A3-F954E323E2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0" y="6313491"/>
            <a:ext cx="3348037" cy="206376"/>
          </a:xfrm>
        </p:spPr>
        <p:txBody>
          <a:bodyPr/>
          <a:lstStyle/>
          <a:p>
            <a:r>
              <a:rPr lang="hu-HU" dirty="0"/>
              <a:t>Kisállatgyógyász klinikus szakállatorvos</a:t>
            </a:r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00ACD08-8E90-4571-9B8B-183D058DED3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76724" y="5785647"/>
            <a:ext cx="3348037" cy="744532"/>
          </a:xfrm>
        </p:spPr>
        <p:txBody>
          <a:bodyPr/>
          <a:lstStyle/>
          <a:p>
            <a:r>
              <a:rPr lang="hu-H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kisállatortopédia aktuális kérdései – </a:t>
            </a:r>
            <a:r>
              <a:rPr lang="hu-HU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State</a:t>
            </a:r>
            <a:r>
              <a:rPr lang="hu-H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hu-HU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hu-H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art</a:t>
            </a:r>
            <a:endParaRPr lang="hu-H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CB15B4E-6996-4AB8-82E7-7943D00976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76724" y="6546963"/>
            <a:ext cx="3348037" cy="206376"/>
          </a:xfrm>
        </p:spPr>
        <p:txBody>
          <a:bodyPr/>
          <a:lstStyle/>
          <a:p>
            <a:r>
              <a:rPr lang="hu-HU" noProof="0" dirty="0"/>
              <a:t>MKOE</a:t>
            </a:r>
            <a:r>
              <a:rPr lang="hu-HU" dirty="0"/>
              <a:t> Budapest 2022. március 27.</a:t>
            </a:r>
            <a:endParaRPr lang="en-US" noProof="0" dirty="0"/>
          </a:p>
        </p:txBody>
      </p:sp>
      <p:pic>
        <p:nvPicPr>
          <p:cNvPr id="7" name="Picture 5" descr="1mkoelogo">
            <a:extLst>
              <a:ext uri="{FF2B5EF4-FFF2-40B4-BE49-F238E27FC236}">
                <a16:creationId xmlns:a16="http://schemas.microsoft.com/office/drawing/2014/main" id="{0B5FCE96-12DD-40F0-A9C8-AFB0C017F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561" y="5911057"/>
            <a:ext cx="3105151" cy="879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54B0E349-7E7A-43D9-ACDF-ABD9C20F66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3344" y="197819"/>
            <a:ext cx="1962147" cy="87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097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67">
            <a:extLst>
              <a:ext uri="{FF2B5EF4-FFF2-40B4-BE49-F238E27FC236}">
                <a16:creationId xmlns:a16="http://schemas.microsoft.com/office/drawing/2014/main" id="{CF8C5E80-451E-4060-A988-C4E0192996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4" t="29191" r="25704" b="12506"/>
          <a:stretch/>
        </p:blipFill>
        <p:spPr bwMode="auto">
          <a:xfrm>
            <a:off x="18556" y="841937"/>
            <a:ext cx="4239119" cy="59760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494">
            <a:extLst>
              <a:ext uri="{FF2B5EF4-FFF2-40B4-BE49-F238E27FC236}">
                <a16:creationId xmlns:a16="http://schemas.microsoft.com/office/drawing/2014/main" id="{CC95FDE5-9EAF-4026-A325-2BFCBA302A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71287"/>
            <a:ext cx="1105131" cy="1546715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FB0C708C-7353-42FC-8308-DCB3D292DA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93" y="6552839"/>
            <a:ext cx="280938" cy="18339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8481E0FD-2065-4851-9C2A-2517009400A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91135" y="337304"/>
            <a:ext cx="8324289" cy="504633"/>
          </a:xfrm>
        </p:spPr>
        <p:txBody>
          <a:bodyPr>
            <a:normAutofit/>
          </a:bodyPr>
          <a:lstStyle/>
          <a:p>
            <a:r>
              <a:rPr lang="hu-HU" cap="all" dirty="0" err="1">
                <a:effectLst>
                  <a:reflection blurRad="12700" stA="34000" endA="740" endPos="53000" dir="5400000" sy="-100000" algn="bl" rotWithShape="0"/>
                </a:effectLst>
              </a:rPr>
              <a:t>Femur</a:t>
            </a:r>
            <a:r>
              <a:rPr lang="hu-HU" cap="all" dirty="0">
                <a:effectLst>
                  <a:reflection blurRad="12700" stA="34000" endA="740" endPos="53000" dir="5400000" sy="-100000" algn="bl" rotWithShape="0"/>
                </a:effectLst>
              </a:rPr>
              <a:t> </a:t>
            </a:r>
            <a:r>
              <a:rPr lang="hu-HU" cap="all" dirty="0" err="1">
                <a:effectLst>
                  <a:reflection blurRad="12700" stA="34000" endA="740" endPos="53000" dir="5400000" sy="-100000" algn="bl" rotWithShape="0"/>
                </a:effectLst>
              </a:rPr>
              <a:t>Cranio-caudalis</a:t>
            </a:r>
            <a:r>
              <a:rPr lang="hu-HU" cap="all" dirty="0">
                <a:effectLst>
                  <a:reflection blurRad="12700" stA="34000" endA="740" endPos="53000" dir="5400000" sy="-100000" algn="bl" rotWithShape="0"/>
                </a:effectLst>
              </a:rPr>
              <a:t> </a:t>
            </a:r>
            <a:r>
              <a:rPr lang="hu-HU" cap="all" dirty="0" err="1">
                <a:effectLst>
                  <a:reflection blurRad="12700" stA="34000" endA="740" endPos="53000" dir="5400000" sy="-100000" algn="bl" rotWithShape="0"/>
                </a:effectLst>
              </a:rPr>
              <a:t>rtg</a:t>
            </a:r>
            <a:endParaRPr lang="hu-HU" cap="all" dirty="0">
              <a:effectLst>
                <a:reflection blurRad="12700" stA="34000" endA="740" endPos="53000" dir="5400000" sy="-100000" algn="bl" rotWithShape="0"/>
              </a:effectLst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56DCF216-039E-4494-AE60-08E0183C0EB0}"/>
              </a:ext>
            </a:extLst>
          </p:cNvPr>
          <p:cNvSpPr txBox="1"/>
          <p:nvPr/>
        </p:nvSpPr>
        <p:spPr>
          <a:xfrm>
            <a:off x="5057775" y="1762810"/>
            <a:ext cx="622935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/>
              <a:t>A combcsont párhuzamos a medence hossztengelyével</a:t>
            </a:r>
          </a:p>
          <a:p>
            <a:endParaRPr lang="hu-HU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/>
              <a:t>A </a:t>
            </a:r>
            <a:r>
              <a:rPr lang="hu-HU" sz="2000" dirty="0" err="1"/>
              <a:t>patella</a:t>
            </a:r>
            <a:r>
              <a:rPr lang="hu-HU" sz="2000" dirty="0"/>
              <a:t> az árkában helyeződik (ha lehet)</a:t>
            </a:r>
            <a:br>
              <a:rPr lang="hu-HU" sz="2000" dirty="0"/>
            </a:br>
            <a:endParaRPr lang="hu-HU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/>
              <a:t>A sugár merőleges a </a:t>
            </a:r>
            <a:r>
              <a:rPr lang="hu-HU" sz="2000" dirty="0" err="1"/>
              <a:t>femurra</a:t>
            </a:r>
            <a:r>
              <a:rPr lang="hu-HU" sz="2000" dirty="0"/>
              <a:t> és az asztalra!!</a:t>
            </a:r>
            <a:br>
              <a:rPr lang="hu-HU" sz="2000" dirty="0"/>
            </a:br>
            <a:br>
              <a:rPr lang="hu-HU" sz="2000" dirty="0"/>
            </a:br>
            <a:br>
              <a:rPr lang="hu-HU" sz="2000" dirty="0"/>
            </a:br>
            <a:endParaRPr lang="hu-HU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000" dirty="0" err="1"/>
              <a:t>Patellaficamnál</a:t>
            </a:r>
            <a:r>
              <a:rPr lang="hu-HU" sz="2000" dirty="0"/>
              <a:t> könnyebb lehet, ha 1 combra fókuszálunk, az legyen tökéletes!</a:t>
            </a:r>
          </a:p>
        </p:txBody>
      </p:sp>
    </p:spTree>
    <p:extLst>
      <p:ext uri="{BB962C8B-B14F-4D97-AF65-F5344CB8AC3E}">
        <p14:creationId xmlns:p14="http://schemas.microsoft.com/office/powerpoint/2010/main" val="25112602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C0C3255B-A02C-4793-9CBC-3BB046BCCA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985" y="1727201"/>
            <a:ext cx="5539315" cy="4127399"/>
          </a:xfrm>
        </p:spPr>
        <p:txBody>
          <a:bodyPr/>
          <a:lstStyle/>
          <a:p>
            <a:r>
              <a:rPr lang="hu-HU" dirty="0"/>
              <a:t>A </a:t>
            </a:r>
            <a:r>
              <a:rPr lang="hu-HU" dirty="0" err="1"/>
              <a:t>fabellákat</a:t>
            </a:r>
            <a:r>
              <a:rPr lang="hu-HU" dirty="0"/>
              <a:t> félbevágja a </a:t>
            </a:r>
            <a:r>
              <a:rPr lang="hu-HU" dirty="0" err="1"/>
              <a:t>cortex</a:t>
            </a:r>
            <a:br>
              <a:rPr lang="hu-HU" dirty="0"/>
            </a:br>
            <a:endParaRPr lang="hu-HU" dirty="0"/>
          </a:p>
          <a:p>
            <a:r>
              <a:rPr lang="hu-HU" dirty="0"/>
              <a:t>A kisforgató hegye látható a </a:t>
            </a:r>
            <a:r>
              <a:rPr lang="hu-HU" dirty="0" err="1"/>
              <a:t>medialis</a:t>
            </a:r>
            <a:r>
              <a:rPr lang="hu-HU" dirty="0"/>
              <a:t> </a:t>
            </a:r>
            <a:r>
              <a:rPr lang="hu-HU" dirty="0" err="1"/>
              <a:t>cortexnél</a:t>
            </a:r>
            <a:br>
              <a:rPr lang="hu-HU" dirty="0"/>
            </a:br>
            <a:endParaRPr lang="hu-HU" dirty="0"/>
          </a:p>
          <a:p>
            <a:r>
              <a:rPr lang="hu-HU" dirty="0"/>
              <a:t>A </a:t>
            </a:r>
            <a:r>
              <a:rPr lang="hu-HU" dirty="0" err="1"/>
              <a:t>proximalis</a:t>
            </a:r>
            <a:r>
              <a:rPr lang="hu-HU" dirty="0"/>
              <a:t> </a:t>
            </a:r>
            <a:r>
              <a:rPr lang="hu-HU" dirty="0" err="1"/>
              <a:t>foramen</a:t>
            </a:r>
            <a:r>
              <a:rPr lang="hu-HU" dirty="0"/>
              <a:t> </a:t>
            </a:r>
            <a:r>
              <a:rPr lang="hu-HU" dirty="0" err="1"/>
              <a:t>nutricium</a:t>
            </a:r>
            <a:r>
              <a:rPr lang="hu-HU" dirty="0"/>
              <a:t> középen </a:t>
            </a:r>
            <a:r>
              <a:rPr lang="hu-HU" dirty="0" err="1"/>
              <a:t>ábrázolódik</a:t>
            </a:r>
            <a:r>
              <a:rPr lang="hu-HU" dirty="0"/>
              <a:t> +/-</a:t>
            </a:r>
          </a:p>
          <a:p>
            <a:endParaRPr lang="hu-HU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D8F80C1C-10F2-47F3-BE67-268123E9D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cap="all" dirty="0" err="1">
                <a:effectLst>
                  <a:reflection blurRad="12700" stA="34000" endA="740" endPos="53000" dir="5400000" sy="-100000" algn="bl" rotWithShape="0"/>
                </a:effectLst>
              </a:rPr>
              <a:t>Femur</a:t>
            </a:r>
            <a:r>
              <a:rPr lang="hu-HU" cap="all" dirty="0">
                <a:effectLst>
                  <a:reflection blurRad="12700" stA="34000" endA="740" endPos="53000" dir="5400000" sy="-100000" algn="bl" rotWithShape="0"/>
                </a:effectLst>
              </a:rPr>
              <a:t> </a:t>
            </a:r>
            <a:r>
              <a:rPr lang="hu-HU" cap="all" dirty="0" err="1">
                <a:effectLst>
                  <a:reflection blurRad="12700" stA="34000" endA="740" endPos="53000" dir="5400000" sy="-100000" algn="bl" rotWithShape="0"/>
                </a:effectLst>
              </a:rPr>
              <a:t>Cranio-caudalis</a:t>
            </a:r>
            <a:r>
              <a:rPr lang="hu-HU" cap="all" dirty="0">
                <a:effectLst>
                  <a:reflection blurRad="12700" stA="34000" endA="740" endPos="53000" dir="5400000" sy="-100000" algn="bl" rotWithShape="0"/>
                </a:effectLst>
              </a:rPr>
              <a:t> </a:t>
            </a:r>
            <a:r>
              <a:rPr lang="hu-HU" cap="all" dirty="0" err="1">
                <a:effectLst>
                  <a:reflection blurRad="12700" stA="34000" endA="740" endPos="53000" dir="5400000" sy="-100000" algn="bl" rotWithShape="0"/>
                </a:effectLst>
              </a:rPr>
              <a:t>rtg</a:t>
            </a:r>
            <a:br>
              <a:rPr lang="hu-HU" cap="all" dirty="0">
                <a:effectLst>
                  <a:reflection blurRad="12700" stA="34000" endA="740" endPos="53000" dir="5400000" sy="-100000" algn="bl" rotWithShape="0"/>
                </a:effectLst>
              </a:rPr>
            </a:br>
            <a:endParaRPr lang="hu-HU" dirty="0"/>
          </a:p>
        </p:txBody>
      </p:sp>
      <p:sp>
        <p:nvSpPr>
          <p:cNvPr id="6" name="Cím 1">
            <a:extLst>
              <a:ext uri="{FF2B5EF4-FFF2-40B4-BE49-F238E27FC236}">
                <a16:creationId xmlns:a16="http://schemas.microsoft.com/office/drawing/2014/main" id="{C45BD833-3B42-4EE4-ABA3-F9868E80AEB3}"/>
              </a:ext>
            </a:extLst>
          </p:cNvPr>
          <p:cNvSpPr txBox="1">
            <a:spLocks/>
          </p:cNvSpPr>
          <p:nvPr/>
        </p:nvSpPr>
        <p:spPr>
          <a:xfrm>
            <a:off x="791135" y="337304"/>
            <a:ext cx="8324289" cy="50463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ts val="22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hu-HU" cap="all" dirty="0">
              <a:effectLst>
                <a:reflection blurRad="12700" stA="34000" endA="740" endPos="53000" dir="5400000" sy="-100000" algn="bl" rotWithShape="0"/>
              </a:effectLst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FB7B701-5CC1-4DA4-974C-7E15D44D40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224" b="-982"/>
          <a:stretch/>
        </p:blipFill>
        <p:spPr bwMode="auto">
          <a:xfrm>
            <a:off x="6674100" y="69397"/>
            <a:ext cx="2007784" cy="670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12F0DC12-E03E-43BC-BCEC-DE09821E8F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9" t="25944" r="56876" b="19228"/>
          <a:stretch/>
        </p:blipFill>
        <p:spPr>
          <a:xfrm>
            <a:off x="8890532" y="31333"/>
            <a:ext cx="2630483" cy="6702432"/>
          </a:xfrm>
          <a:prstGeom prst="rect">
            <a:avLst/>
          </a:prstGeom>
        </p:spPr>
      </p:pic>
      <p:sp>
        <p:nvSpPr>
          <p:cNvPr id="9" name="Nyíl: jobbra mutató 8">
            <a:extLst>
              <a:ext uri="{FF2B5EF4-FFF2-40B4-BE49-F238E27FC236}">
                <a16:creationId xmlns:a16="http://schemas.microsoft.com/office/drawing/2014/main" id="{84209D6C-26F9-402F-A19B-6F2F032B187C}"/>
              </a:ext>
            </a:extLst>
          </p:cNvPr>
          <p:cNvSpPr/>
          <p:nvPr/>
        </p:nvSpPr>
        <p:spPr>
          <a:xfrm>
            <a:off x="9114283" y="5956746"/>
            <a:ext cx="288032" cy="144016"/>
          </a:xfrm>
          <a:prstGeom prst="rightArrow">
            <a:avLst/>
          </a:prstGeom>
          <a:noFill/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Nyíl: jobbra mutató 9">
            <a:extLst>
              <a:ext uri="{FF2B5EF4-FFF2-40B4-BE49-F238E27FC236}">
                <a16:creationId xmlns:a16="http://schemas.microsoft.com/office/drawing/2014/main" id="{C813C950-D091-49E8-901A-81770B0E9337}"/>
              </a:ext>
            </a:extLst>
          </p:cNvPr>
          <p:cNvSpPr/>
          <p:nvPr/>
        </p:nvSpPr>
        <p:spPr>
          <a:xfrm rot="10800000">
            <a:off x="10767445" y="6028754"/>
            <a:ext cx="288032" cy="144016"/>
          </a:xfrm>
          <a:prstGeom prst="rightArrow">
            <a:avLst/>
          </a:prstGeom>
          <a:noFill/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Nyíl: jobbra mutató 10">
            <a:extLst>
              <a:ext uri="{FF2B5EF4-FFF2-40B4-BE49-F238E27FC236}">
                <a16:creationId xmlns:a16="http://schemas.microsoft.com/office/drawing/2014/main" id="{653B65D2-0914-4746-9714-9D46EC81E1D2}"/>
              </a:ext>
            </a:extLst>
          </p:cNvPr>
          <p:cNvSpPr/>
          <p:nvPr/>
        </p:nvSpPr>
        <p:spPr>
          <a:xfrm rot="10800000">
            <a:off x="11103102" y="1727201"/>
            <a:ext cx="288032" cy="144016"/>
          </a:xfrm>
          <a:prstGeom prst="rightArrow">
            <a:avLst/>
          </a:prstGeom>
          <a:noFill/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Nyíl: jobbra mutató 11">
            <a:extLst>
              <a:ext uri="{FF2B5EF4-FFF2-40B4-BE49-F238E27FC236}">
                <a16:creationId xmlns:a16="http://schemas.microsoft.com/office/drawing/2014/main" id="{C13603F8-CEB6-418C-87B3-F4C5BF01DBD6}"/>
              </a:ext>
            </a:extLst>
          </p:cNvPr>
          <p:cNvSpPr/>
          <p:nvPr/>
        </p:nvSpPr>
        <p:spPr>
          <a:xfrm rot="10800000">
            <a:off x="8012899" y="2460154"/>
            <a:ext cx="288032" cy="144016"/>
          </a:xfrm>
          <a:prstGeom prst="rightArrow">
            <a:avLst/>
          </a:prstGeom>
          <a:noFill/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Nyíl: jobbra mutató 12">
            <a:extLst>
              <a:ext uri="{FF2B5EF4-FFF2-40B4-BE49-F238E27FC236}">
                <a16:creationId xmlns:a16="http://schemas.microsoft.com/office/drawing/2014/main" id="{4EB0F0D3-365B-4F6F-9B21-3A90AF6B5272}"/>
              </a:ext>
            </a:extLst>
          </p:cNvPr>
          <p:cNvSpPr/>
          <p:nvPr/>
        </p:nvSpPr>
        <p:spPr>
          <a:xfrm rot="10800000">
            <a:off x="8192687" y="6192272"/>
            <a:ext cx="288032" cy="144016"/>
          </a:xfrm>
          <a:prstGeom prst="rightArrow">
            <a:avLst/>
          </a:prstGeom>
          <a:noFill/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Nyíl: jobbra mutató 13">
            <a:extLst>
              <a:ext uri="{FF2B5EF4-FFF2-40B4-BE49-F238E27FC236}">
                <a16:creationId xmlns:a16="http://schemas.microsoft.com/office/drawing/2014/main" id="{8CAC1148-1A49-4EBA-98D0-09816A209A18}"/>
              </a:ext>
            </a:extLst>
          </p:cNvPr>
          <p:cNvSpPr/>
          <p:nvPr/>
        </p:nvSpPr>
        <p:spPr>
          <a:xfrm>
            <a:off x="6741418" y="6182855"/>
            <a:ext cx="288032" cy="144016"/>
          </a:xfrm>
          <a:prstGeom prst="rightArrow">
            <a:avLst/>
          </a:prstGeom>
          <a:noFill/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837182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74" name="Rectangle 2">
            <a:extLst>
              <a:ext uri="{FF2B5EF4-FFF2-40B4-BE49-F238E27FC236}">
                <a16:creationId xmlns:a16="http://schemas.microsoft.com/office/drawing/2014/main" id="{D39F07C7-11E9-4AD0-B013-1F79699B71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1950" y="681831"/>
            <a:ext cx="5619750" cy="487361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0E58F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00DFCA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hu-HU" altLang="hu-HU" b="0" cap="all" dirty="0" err="1">
                <a:effectLst>
                  <a:reflection blurRad="12700" stA="34000" endA="740" endPos="53000" dir="5400000" sy="-100000" algn="bl" rotWithShape="0"/>
                </a:effectLst>
              </a:rPr>
              <a:t>Femur</a:t>
            </a:r>
            <a:r>
              <a:rPr lang="hu-HU" altLang="hu-HU" b="0" cap="all" dirty="0">
                <a:effectLst>
                  <a:reflection blurRad="12700" stA="34000" endA="740" endPos="53000" dir="5400000" sy="-100000" algn="bl" rotWithShape="0"/>
                </a:effectLst>
              </a:rPr>
              <a:t> alsó harmadi </a:t>
            </a:r>
            <a:r>
              <a:rPr lang="hu-HU" altLang="hu-HU" b="0" cap="all" dirty="0" err="1">
                <a:effectLst>
                  <a:reflection blurRad="12700" stA="34000" endA="740" endPos="53000" dir="5400000" sy="-100000" algn="bl" rotWithShape="0"/>
                </a:effectLst>
              </a:rPr>
              <a:t>varus</a:t>
            </a:r>
            <a:endParaRPr lang="hu-HU" altLang="hu-HU" cap="all" dirty="0">
              <a:effectLst>
                <a:reflection blurRad="12700" stA="34000" endA="740" endPos="53000" dir="5400000" sy="-100000" algn="bl" rotWithShape="0"/>
              </a:effectLst>
            </a:endParaRPr>
          </a:p>
        </p:txBody>
      </p:sp>
      <p:pic>
        <p:nvPicPr>
          <p:cNvPr id="591877" name="Picture 5">
            <a:extLst>
              <a:ext uri="{FF2B5EF4-FFF2-40B4-BE49-F238E27FC236}">
                <a16:creationId xmlns:a16="http://schemas.microsoft.com/office/drawing/2014/main" id="{0CBAD8CF-BA55-406F-9AF0-34F6C6C73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1" y="-12310"/>
            <a:ext cx="4752974" cy="682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1878" name="AutoShape 6">
            <a:extLst>
              <a:ext uri="{FF2B5EF4-FFF2-40B4-BE49-F238E27FC236}">
                <a16:creationId xmlns:a16="http://schemas.microsoft.com/office/drawing/2014/main" id="{1B64944C-C941-4BDA-9F12-84AB3A3C312A}"/>
              </a:ext>
            </a:extLst>
          </p:cNvPr>
          <p:cNvSpPr>
            <a:spLocks noChangeArrowheads="1"/>
          </p:cNvSpPr>
          <p:nvPr/>
        </p:nvSpPr>
        <p:spPr bwMode="auto">
          <a:xfrm rot="18469365">
            <a:off x="7668419" y="5861050"/>
            <a:ext cx="71438" cy="69850"/>
          </a:xfrm>
          <a:prstGeom prst="octagon">
            <a:avLst>
              <a:gd name="adj" fmla="val 29287"/>
            </a:avLst>
          </a:prstGeom>
          <a:solidFill>
            <a:srgbClr val="99FF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00DFCA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endParaRPr lang="hu-HU"/>
          </a:p>
        </p:txBody>
      </p:sp>
      <p:sp>
        <p:nvSpPr>
          <p:cNvPr id="591879" name="AutoShape 7">
            <a:extLst>
              <a:ext uri="{FF2B5EF4-FFF2-40B4-BE49-F238E27FC236}">
                <a16:creationId xmlns:a16="http://schemas.microsoft.com/office/drawing/2014/main" id="{32B06F1B-D0AD-4458-9FCA-66E30E1697C5}"/>
              </a:ext>
            </a:extLst>
          </p:cNvPr>
          <p:cNvSpPr>
            <a:spLocks noChangeArrowheads="1"/>
          </p:cNvSpPr>
          <p:nvPr/>
        </p:nvSpPr>
        <p:spPr bwMode="auto">
          <a:xfrm rot="18469365">
            <a:off x="8098915" y="5779893"/>
            <a:ext cx="71437" cy="71437"/>
          </a:xfrm>
          <a:prstGeom prst="octagon">
            <a:avLst>
              <a:gd name="adj" fmla="val 29287"/>
            </a:avLst>
          </a:prstGeom>
          <a:solidFill>
            <a:srgbClr val="99FF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00DFCA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endParaRPr lang="hu-HU"/>
          </a:p>
        </p:txBody>
      </p:sp>
      <p:sp>
        <p:nvSpPr>
          <p:cNvPr id="591881" name="Line 9">
            <a:extLst>
              <a:ext uri="{FF2B5EF4-FFF2-40B4-BE49-F238E27FC236}">
                <a16:creationId xmlns:a16="http://schemas.microsoft.com/office/drawing/2014/main" id="{909BD8ED-E8BD-434D-A459-EDCFE8730CD4}"/>
              </a:ext>
            </a:extLst>
          </p:cNvPr>
          <p:cNvSpPr>
            <a:spLocks noChangeShapeType="1"/>
          </p:cNvSpPr>
          <p:nvPr/>
        </p:nvSpPr>
        <p:spPr bwMode="auto">
          <a:xfrm>
            <a:off x="7586490" y="2886285"/>
            <a:ext cx="59532" cy="3783012"/>
          </a:xfrm>
          <a:prstGeom prst="line">
            <a:avLst/>
          </a:prstGeom>
          <a:noFill/>
          <a:ln w="9525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00DFCA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endParaRPr lang="hu-HU"/>
          </a:p>
        </p:txBody>
      </p:sp>
      <p:sp>
        <p:nvSpPr>
          <p:cNvPr id="591882" name="Line 10">
            <a:extLst>
              <a:ext uri="{FF2B5EF4-FFF2-40B4-BE49-F238E27FC236}">
                <a16:creationId xmlns:a16="http://schemas.microsoft.com/office/drawing/2014/main" id="{9DFDD55B-3149-4F22-BA1F-7D888352084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67513" y="5621757"/>
            <a:ext cx="1873250" cy="647700"/>
          </a:xfrm>
          <a:prstGeom prst="line">
            <a:avLst/>
          </a:prstGeom>
          <a:noFill/>
          <a:ln w="9525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00DFCA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endParaRPr lang="hu-HU"/>
          </a:p>
        </p:txBody>
      </p:sp>
      <p:sp>
        <p:nvSpPr>
          <p:cNvPr id="591883" name="Line 11">
            <a:extLst>
              <a:ext uri="{FF2B5EF4-FFF2-40B4-BE49-F238E27FC236}">
                <a16:creationId xmlns:a16="http://schemas.microsoft.com/office/drawing/2014/main" id="{99CE3436-C3A9-4ADD-BD12-282877A62271}"/>
              </a:ext>
            </a:extLst>
          </p:cNvPr>
          <p:cNvSpPr>
            <a:spLocks noChangeShapeType="1"/>
          </p:cNvSpPr>
          <p:nvPr/>
        </p:nvSpPr>
        <p:spPr bwMode="auto">
          <a:xfrm>
            <a:off x="7070554" y="3561221"/>
            <a:ext cx="1150937" cy="3168650"/>
          </a:xfrm>
          <a:prstGeom prst="line">
            <a:avLst/>
          </a:prstGeom>
          <a:noFill/>
          <a:ln w="9525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00DFCA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endParaRPr lang="hu-HU"/>
          </a:p>
        </p:txBody>
      </p:sp>
      <p:sp>
        <p:nvSpPr>
          <p:cNvPr id="591885" name="Text Box 13">
            <a:extLst>
              <a:ext uri="{FF2B5EF4-FFF2-40B4-BE49-F238E27FC236}">
                <a16:creationId xmlns:a16="http://schemas.microsoft.com/office/drawing/2014/main" id="{DAB462A6-8C54-4DDB-A33E-0F68AD926F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275" y="4820443"/>
            <a:ext cx="335646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E58FC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00DFCA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hu-HU" altLang="hu-HU" sz="2400" dirty="0">
                <a:solidFill>
                  <a:srgbClr val="FF0000"/>
                </a:solidFill>
              </a:rPr>
              <a:t>c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A956C62C-4B0A-474D-88A1-81F9B0960F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180" r="82604" b="44445"/>
          <a:stretch/>
        </p:blipFill>
        <p:spPr>
          <a:xfrm>
            <a:off x="3781425" y="2131955"/>
            <a:ext cx="2478992" cy="4684603"/>
          </a:xfrm>
          <a:prstGeom prst="rect">
            <a:avLst/>
          </a:prstGeom>
        </p:spPr>
      </p:pic>
      <p:graphicFrame>
        <p:nvGraphicFramePr>
          <p:cNvPr id="4" name="Táblázat 3">
            <a:extLst>
              <a:ext uri="{FF2B5EF4-FFF2-40B4-BE49-F238E27FC236}">
                <a16:creationId xmlns:a16="http://schemas.microsoft.com/office/drawing/2014/main" id="{CBC161FF-1B7B-4C13-8F71-1E435F55E2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6315134"/>
              </p:ext>
            </p:extLst>
          </p:nvPr>
        </p:nvGraphicFramePr>
        <p:xfrm>
          <a:off x="744843" y="4125819"/>
          <a:ext cx="2478992" cy="482600"/>
        </p:xfrm>
        <a:graphic>
          <a:graphicData uri="http://schemas.openxmlformats.org/drawingml/2006/table">
            <a:tbl>
              <a:tblPr/>
              <a:tblGrid>
                <a:gridCol w="1240090">
                  <a:extLst>
                    <a:ext uri="{9D8B030D-6E8A-4147-A177-3AD203B41FA5}">
                      <a16:colId xmlns:a16="http://schemas.microsoft.com/office/drawing/2014/main" val="1800823602"/>
                    </a:ext>
                  </a:extLst>
                </a:gridCol>
                <a:gridCol w="1238902">
                  <a:extLst>
                    <a:ext uri="{9D8B030D-6E8A-4147-A177-3AD203B41FA5}">
                      <a16:colId xmlns:a16="http://schemas.microsoft.com/office/drawing/2014/main" val="1949266651"/>
                    </a:ext>
                  </a:extLst>
                </a:gridCol>
              </a:tblGrid>
              <a:tr h="482600"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buClr>
                          <a:srgbClr val="00DFCA"/>
                        </a:buClr>
                        <a:buSzPct val="50000"/>
                        <a:buFont typeface="Monotype Sorts" pitchFamily="2" charset="2"/>
                        <a:defRPr sz="28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rgbClr val="00DFCA"/>
                        </a:buClr>
                        <a:buSzPct val="50000"/>
                        <a:buFont typeface="Monotype Sorts" pitchFamily="2" charset="2"/>
                        <a:defRPr sz="24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rgbClr val="00DFCA"/>
                        </a:buClr>
                        <a:buSzPct val="50000"/>
                        <a:buFont typeface="Monotype Sorts" pitchFamily="2" charset="2"/>
                        <a:defRPr sz="20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rgbClr val="00DFCA"/>
                        </a:buClr>
                        <a:buSzPct val="50000"/>
                        <a:buFont typeface="Monotype Sorts" pitchFamily="2" charset="2"/>
                        <a:defRPr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rgbClr val="00DFCA"/>
                        </a:buClr>
                        <a:buSzPct val="50000"/>
                        <a:buFont typeface="Monotype Sorts" pitchFamily="2" charset="2"/>
                        <a:defRPr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DFCA"/>
                        </a:buClr>
                        <a:buSzPct val="50000"/>
                        <a:buFont typeface="Monotype Sorts" pitchFamily="2" charset="2"/>
                        <a:defRPr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DFCA"/>
                        </a:buClr>
                        <a:buSzPct val="50000"/>
                        <a:buFont typeface="Monotype Sorts" pitchFamily="2" charset="2"/>
                        <a:defRPr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DFCA"/>
                        </a:buClr>
                        <a:buSzPct val="50000"/>
                        <a:buFont typeface="Monotype Sorts" pitchFamily="2" charset="2"/>
                        <a:defRPr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DFCA"/>
                        </a:buClr>
                        <a:buSzPct val="50000"/>
                        <a:buFont typeface="Monotype Sorts" pitchFamily="2" charset="2"/>
                        <a:defRPr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aLDFA</a:t>
                      </a:r>
                      <a:endParaRPr kumimoji="0" lang="hu-HU" altLang="hu-H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buClr>
                          <a:srgbClr val="00DFCA"/>
                        </a:buClr>
                        <a:buSzPct val="50000"/>
                        <a:buFont typeface="Monotype Sorts" pitchFamily="2" charset="2"/>
                        <a:defRPr sz="28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rgbClr val="00DFCA"/>
                        </a:buClr>
                        <a:buSzPct val="50000"/>
                        <a:buFont typeface="Monotype Sorts" pitchFamily="2" charset="2"/>
                        <a:defRPr sz="24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rgbClr val="00DFCA"/>
                        </a:buClr>
                        <a:buSzPct val="50000"/>
                        <a:buFont typeface="Monotype Sorts" pitchFamily="2" charset="2"/>
                        <a:defRPr sz="20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rgbClr val="00DFCA"/>
                        </a:buClr>
                        <a:buSzPct val="50000"/>
                        <a:buFont typeface="Monotype Sorts" pitchFamily="2" charset="2"/>
                        <a:defRPr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rgbClr val="00DFCA"/>
                        </a:buClr>
                        <a:buSzPct val="50000"/>
                        <a:buFont typeface="Monotype Sorts" pitchFamily="2" charset="2"/>
                        <a:defRPr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DFCA"/>
                        </a:buClr>
                        <a:buSzPct val="50000"/>
                        <a:buFont typeface="Monotype Sorts" pitchFamily="2" charset="2"/>
                        <a:defRPr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DFCA"/>
                        </a:buClr>
                        <a:buSzPct val="50000"/>
                        <a:buFont typeface="Monotype Sorts" pitchFamily="2" charset="2"/>
                        <a:defRPr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DFCA"/>
                        </a:buClr>
                        <a:buSzPct val="50000"/>
                        <a:buFont typeface="Monotype Sorts" pitchFamily="2" charset="2"/>
                        <a:defRPr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DFCA"/>
                        </a:buClr>
                        <a:buSzPct val="50000"/>
                        <a:buFont typeface="Monotype Sorts" pitchFamily="2" charset="2"/>
                        <a:defRPr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94-97 º</a:t>
                      </a:r>
                      <a:endParaRPr kumimoji="0" lang="hu-HU" altLang="hu-H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3187662"/>
                  </a:ext>
                </a:extLst>
              </a:tr>
            </a:tbl>
          </a:graphicData>
        </a:graphic>
      </p:graphicFrame>
      <p:sp>
        <p:nvSpPr>
          <p:cNvPr id="5" name="Szövegdoboz 4">
            <a:extLst>
              <a:ext uri="{FF2B5EF4-FFF2-40B4-BE49-F238E27FC236}">
                <a16:creationId xmlns:a16="http://schemas.microsoft.com/office/drawing/2014/main" id="{C03AF8D4-92A6-4C17-8717-D99F0D0E8926}"/>
              </a:ext>
            </a:extLst>
          </p:cNvPr>
          <p:cNvSpPr txBox="1"/>
          <p:nvPr/>
        </p:nvSpPr>
        <p:spPr>
          <a:xfrm>
            <a:off x="709113" y="3781974"/>
            <a:ext cx="2300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Átlagos/normál érték</a:t>
            </a:r>
          </a:p>
          <a:p>
            <a:endParaRPr lang="hu-HU" dirty="0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104ED4F3-70B0-4B09-AB9E-C1AD122C0197}"/>
              </a:ext>
            </a:extLst>
          </p:cNvPr>
          <p:cNvSpPr txBox="1"/>
          <p:nvPr/>
        </p:nvSpPr>
        <p:spPr>
          <a:xfrm>
            <a:off x="7253259" y="5554001"/>
            <a:ext cx="388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α</a:t>
            </a:r>
            <a:endParaRPr lang="hu-HU" sz="2800" dirty="0">
              <a:solidFill>
                <a:srgbClr val="FFFF00"/>
              </a:solidFill>
            </a:endParaRPr>
          </a:p>
        </p:txBody>
      </p:sp>
      <p:cxnSp>
        <p:nvCxnSpPr>
          <p:cNvPr id="9" name="Egyenes összekötő 8">
            <a:extLst>
              <a:ext uri="{FF2B5EF4-FFF2-40B4-BE49-F238E27FC236}">
                <a16:creationId xmlns:a16="http://schemas.microsoft.com/office/drawing/2014/main" id="{6A65D14B-7932-4389-9951-406FBA2405CF}"/>
              </a:ext>
            </a:extLst>
          </p:cNvPr>
          <p:cNvCxnSpPr>
            <a:cxnSpLocks/>
          </p:cNvCxnSpPr>
          <p:nvPr/>
        </p:nvCxnSpPr>
        <p:spPr>
          <a:xfrm flipV="1">
            <a:off x="7586490" y="5394393"/>
            <a:ext cx="0" cy="61240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22">
            <a:extLst>
              <a:ext uri="{FF2B5EF4-FFF2-40B4-BE49-F238E27FC236}">
                <a16:creationId xmlns:a16="http://schemas.microsoft.com/office/drawing/2014/main" id="{263BCB5E-EEB1-4088-8ED9-D8CB3A8121DF}"/>
              </a:ext>
            </a:extLst>
          </p:cNvPr>
          <p:cNvCxnSpPr/>
          <p:nvPr/>
        </p:nvCxnSpPr>
        <p:spPr>
          <a:xfrm flipV="1">
            <a:off x="6901066" y="6011178"/>
            <a:ext cx="695045" cy="22860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95839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>
            <a:extLst>
              <a:ext uri="{FF2B5EF4-FFF2-40B4-BE49-F238E27FC236}">
                <a16:creationId xmlns:a16="http://schemas.microsoft.com/office/drawing/2014/main" id="{D21B7AAD-E62D-4EF3-999B-E330549222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84" y="816077"/>
            <a:ext cx="1871883" cy="6027524"/>
          </a:xfrm>
          <a:prstGeom prst="rect">
            <a:avLst/>
          </a:prstGeom>
        </p:spPr>
      </p:pic>
      <p:sp>
        <p:nvSpPr>
          <p:cNvPr id="591874" name="Rectangle 2">
            <a:extLst>
              <a:ext uri="{FF2B5EF4-FFF2-40B4-BE49-F238E27FC236}">
                <a16:creationId xmlns:a16="http://schemas.microsoft.com/office/drawing/2014/main" id="{D39F07C7-11E9-4AD0-B013-1F79699B71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7763" y="445857"/>
            <a:ext cx="5619750" cy="487361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0E58F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00DFCA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hu-HU" altLang="hu-HU" b="0" cap="all" dirty="0" err="1">
                <a:effectLst>
                  <a:reflection blurRad="12700" stA="34000" endA="740" endPos="53000" dir="5400000" sy="-100000" algn="bl" rotWithShape="0"/>
                </a:effectLst>
              </a:rPr>
              <a:t>Femur</a:t>
            </a:r>
            <a:r>
              <a:rPr lang="hu-HU" altLang="hu-HU" b="0" cap="all" dirty="0">
                <a:effectLst>
                  <a:reflection blurRad="12700" stA="34000" endA="740" endPos="53000" dir="5400000" sy="-100000" algn="bl" rotWithShape="0"/>
                </a:effectLst>
              </a:rPr>
              <a:t> alsó harmadi </a:t>
            </a:r>
            <a:r>
              <a:rPr lang="hu-HU" altLang="hu-HU" b="0" cap="all" dirty="0" err="1">
                <a:effectLst>
                  <a:reflection blurRad="12700" stA="34000" endA="740" endPos="53000" dir="5400000" sy="-100000" algn="bl" rotWithShape="0"/>
                </a:effectLst>
              </a:rPr>
              <a:t>varus</a:t>
            </a:r>
            <a:endParaRPr lang="hu-HU" altLang="hu-HU" cap="all" dirty="0">
              <a:effectLst>
                <a:reflection blurRad="12700" stA="34000" endA="740" endPos="53000" dir="5400000" sy="-100000" algn="bl" rotWithShape="0"/>
              </a:effectLst>
            </a:endParaRPr>
          </a:p>
        </p:txBody>
      </p:sp>
      <p:pic>
        <p:nvPicPr>
          <p:cNvPr id="591877" name="Picture 5">
            <a:extLst>
              <a:ext uri="{FF2B5EF4-FFF2-40B4-BE49-F238E27FC236}">
                <a16:creationId xmlns:a16="http://schemas.microsoft.com/office/drawing/2014/main" id="{0CBAD8CF-BA55-406F-9AF0-34F6C6C73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1" y="-12310"/>
            <a:ext cx="4752974" cy="682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1878" name="AutoShape 6">
            <a:extLst>
              <a:ext uri="{FF2B5EF4-FFF2-40B4-BE49-F238E27FC236}">
                <a16:creationId xmlns:a16="http://schemas.microsoft.com/office/drawing/2014/main" id="{1B64944C-C941-4BDA-9F12-84AB3A3C312A}"/>
              </a:ext>
            </a:extLst>
          </p:cNvPr>
          <p:cNvSpPr>
            <a:spLocks noChangeArrowheads="1"/>
          </p:cNvSpPr>
          <p:nvPr/>
        </p:nvSpPr>
        <p:spPr bwMode="auto">
          <a:xfrm rot="18469365">
            <a:off x="7668419" y="5861050"/>
            <a:ext cx="71438" cy="69850"/>
          </a:xfrm>
          <a:prstGeom prst="octagon">
            <a:avLst>
              <a:gd name="adj" fmla="val 29287"/>
            </a:avLst>
          </a:prstGeom>
          <a:solidFill>
            <a:srgbClr val="99FF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00DFCA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endParaRPr lang="hu-HU"/>
          </a:p>
        </p:txBody>
      </p:sp>
      <p:sp>
        <p:nvSpPr>
          <p:cNvPr id="591879" name="AutoShape 7">
            <a:extLst>
              <a:ext uri="{FF2B5EF4-FFF2-40B4-BE49-F238E27FC236}">
                <a16:creationId xmlns:a16="http://schemas.microsoft.com/office/drawing/2014/main" id="{32B06F1B-D0AD-4458-9FCA-66E30E1697C5}"/>
              </a:ext>
            </a:extLst>
          </p:cNvPr>
          <p:cNvSpPr>
            <a:spLocks noChangeArrowheads="1"/>
          </p:cNvSpPr>
          <p:nvPr/>
        </p:nvSpPr>
        <p:spPr bwMode="auto">
          <a:xfrm rot="18469365">
            <a:off x="8098915" y="5779893"/>
            <a:ext cx="71437" cy="71437"/>
          </a:xfrm>
          <a:prstGeom prst="octagon">
            <a:avLst>
              <a:gd name="adj" fmla="val 29287"/>
            </a:avLst>
          </a:prstGeom>
          <a:solidFill>
            <a:srgbClr val="99FF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00DFCA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endParaRPr lang="hu-HU"/>
          </a:p>
        </p:txBody>
      </p:sp>
      <p:sp>
        <p:nvSpPr>
          <p:cNvPr id="591881" name="Line 9">
            <a:extLst>
              <a:ext uri="{FF2B5EF4-FFF2-40B4-BE49-F238E27FC236}">
                <a16:creationId xmlns:a16="http://schemas.microsoft.com/office/drawing/2014/main" id="{909BD8ED-E8BD-434D-A459-EDCFE8730CD4}"/>
              </a:ext>
            </a:extLst>
          </p:cNvPr>
          <p:cNvSpPr>
            <a:spLocks noChangeShapeType="1"/>
          </p:cNvSpPr>
          <p:nvPr/>
        </p:nvSpPr>
        <p:spPr bwMode="auto">
          <a:xfrm>
            <a:off x="7586490" y="2886285"/>
            <a:ext cx="59532" cy="3783012"/>
          </a:xfrm>
          <a:prstGeom prst="line">
            <a:avLst/>
          </a:prstGeom>
          <a:noFill/>
          <a:ln w="9525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00DFCA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endParaRPr lang="hu-HU"/>
          </a:p>
        </p:txBody>
      </p:sp>
      <p:sp>
        <p:nvSpPr>
          <p:cNvPr id="591882" name="Line 10">
            <a:extLst>
              <a:ext uri="{FF2B5EF4-FFF2-40B4-BE49-F238E27FC236}">
                <a16:creationId xmlns:a16="http://schemas.microsoft.com/office/drawing/2014/main" id="{9DFDD55B-3149-4F22-BA1F-7D888352084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67513" y="5621757"/>
            <a:ext cx="1873250" cy="647700"/>
          </a:xfrm>
          <a:prstGeom prst="line">
            <a:avLst/>
          </a:prstGeom>
          <a:noFill/>
          <a:ln w="9525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00DFCA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endParaRPr lang="hu-HU"/>
          </a:p>
        </p:txBody>
      </p:sp>
      <p:sp>
        <p:nvSpPr>
          <p:cNvPr id="591883" name="Line 11">
            <a:extLst>
              <a:ext uri="{FF2B5EF4-FFF2-40B4-BE49-F238E27FC236}">
                <a16:creationId xmlns:a16="http://schemas.microsoft.com/office/drawing/2014/main" id="{99CE3436-C3A9-4ADD-BD12-282877A62271}"/>
              </a:ext>
            </a:extLst>
          </p:cNvPr>
          <p:cNvSpPr>
            <a:spLocks noChangeShapeType="1"/>
          </p:cNvSpPr>
          <p:nvPr/>
        </p:nvSpPr>
        <p:spPr bwMode="auto">
          <a:xfrm>
            <a:off x="7070554" y="3561221"/>
            <a:ext cx="1150937" cy="3168650"/>
          </a:xfrm>
          <a:prstGeom prst="line">
            <a:avLst/>
          </a:prstGeom>
          <a:noFill/>
          <a:ln w="9525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00DFCA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endParaRPr lang="hu-HU"/>
          </a:p>
        </p:txBody>
      </p:sp>
      <p:sp>
        <p:nvSpPr>
          <p:cNvPr id="591885" name="Text Box 13">
            <a:extLst>
              <a:ext uri="{FF2B5EF4-FFF2-40B4-BE49-F238E27FC236}">
                <a16:creationId xmlns:a16="http://schemas.microsoft.com/office/drawing/2014/main" id="{DAB462A6-8C54-4DDB-A33E-0F68AD926F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275" y="4820443"/>
            <a:ext cx="335646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E58FC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00DFCA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hu-HU" altLang="hu-HU" sz="240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104ED4F3-70B0-4B09-AB9E-C1AD122C0197}"/>
              </a:ext>
            </a:extLst>
          </p:cNvPr>
          <p:cNvSpPr txBox="1"/>
          <p:nvPr/>
        </p:nvSpPr>
        <p:spPr>
          <a:xfrm>
            <a:off x="7350511" y="4184930"/>
            <a:ext cx="388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α</a:t>
            </a:r>
            <a:endParaRPr lang="hu-HU" sz="2800" dirty="0">
              <a:solidFill>
                <a:srgbClr val="FFFF00"/>
              </a:solidFill>
            </a:endParaRPr>
          </a:p>
        </p:txBody>
      </p:sp>
      <p:cxnSp>
        <p:nvCxnSpPr>
          <p:cNvPr id="8" name="Egyenes összekötő 7">
            <a:extLst>
              <a:ext uri="{FF2B5EF4-FFF2-40B4-BE49-F238E27FC236}">
                <a16:creationId xmlns:a16="http://schemas.microsoft.com/office/drawing/2014/main" id="{7C37127C-3419-4149-914C-FD546EFC8A13}"/>
              </a:ext>
            </a:extLst>
          </p:cNvPr>
          <p:cNvCxnSpPr>
            <a:cxnSpLocks/>
          </p:cNvCxnSpPr>
          <p:nvPr/>
        </p:nvCxnSpPr>
        <p:spPr>
          <a:xfrm flipH="1" flipV="1">
            <a:off x="1054619" y="1155395"/>
            <a:ext cx="117229" cy="543898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lyamatábra: Egyesítés 11">
            <a:extLst>
              <a:ext uri="{FF2B5EF4-FFF2-40B4-BE49-F238E27FC236}">
                <a16:creationId xmlns:a16="http://schemas.microsoft.com/office/drawing/2014/main" id="{14027566-63F5-4795-B57C-B49DFA39AED0}"/>
              </a:ext>
            </a:extLst>
          </p:cNvPr>
          <p:cNvSpPr/>
          <p:nvPr/>
        </p:nvSpPr>
        <p:spPr>
          <a:xfrm rot="5400000">
            <a:off x="855790" y="4692734"/>
            <a:ext cx="77995" cy="95838"/>
          </a:xfrm>
          <a:prstGeom prst="flowChartMer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" name="Folyamatábra: Egyesítés 21">
            <a:extLst>
              <a:ext uri="{FF2B5EF4-FFF2-40B4-BE49-F238E27FC236}">
                <a16:creationId xmlns:a16="http://schemas.microsoft.com/office/drawing/2014/main" id="{B66C03AD-9304-4044-9029-7F65D868C909}"/>
              </a:ext>
            </a:extLst>
          </p:cNvPr>
          <p:cNvSpPr/>
          <p:nvPr/>
        </p:nvSpPr>
        <p:spPr>
          <a:xfrm rot="16200000">
            <a:off x="1273676" y="4687822"/>
            <a:ext cx="77995" cy="95838"/>
          </a:xfrm>
          <a:prstGeom prst="flowChartMer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4" name="Folyamatábra: Egyesítés 23">
            <a:extLst>
              <a:ext uri="{FF2B5EF4-FFF2-40B4-BE49-F238E27FC236}">
                <a16:creationId xmlns:a16="http://schemas.microsoft.com/office/drawing/2014/main" id="{F6A84621-5F3E-4F17-9FEF-15BA6223E45F}"/>
              </a:ext>
            </a:extLst>
          </p:cNvPr>
          <p:cNvSpPr/>
          <p:nvPr/>
        </p:nvSpPr>
        <p:spPr>
          <a:xfrm rot="14394360">
            <a:off x="7757673" y="5065977"/>
            <a:ext cx="88490" cy="125460"/>
          </a:xfrm>
          <a:prstGeom prst="flowChartMer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6" name="Folyamatábra: Egyesítés 25">
            <a:extLst>
              <a:ext uri="{FF2B5EF4-FFF2-40B4-BE49-F238E27FC236}">
                <a16:creationId xmlns:a16="http://schemas.microsoft.com/office/drawing/2014/main" id="{97753E1C-D5F9-42A8-920B-823F86F701E3}"/>
              </a:ext>
            </a:extLst>
          </p:cNvPr>
          <p:cNvSpPr/>
          <p:nvPr/>
        </p:nvSpPr>
        <p:spPr>
          <a:xfrm rot="16445448">
            <a:off x="7679004" y="3915594"/>
            <a:ext cx="88490" cy="125460"/>
          </a:xfrm>
          <a:prstGeom prst="flowChartMer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7" name="Folyamatábra: Egyesítés 26">
            <a:extLst>
              <a:ext uri="{FF2B5EF4-FFF2-40B4-BE49-F238E27FC236}">
                <a16:creationId xmlns:a16="http://schemas.microsoft.com/office/drawing/2014/main" id="{4E92338E-ED18-4C16-BDB3-14E7C885A487}"/>
              </a:ext>
            </a:extLst>
          </p:cNvPr>
          <p:cNvSpPr/>
          <p:nvPr/>
        </p:nvSpPr>
        <p:spPr>
          <a:xfrm rot="5400000">
            <a:off x="7438115" y="3900848"/>
            <a:ext cx="88490" cy="125460"/>
          </a:xfrm>
          <a:prstGeom prst="flowChartMer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9" name="Folyamatábra: Egyesítés 28">
            <a:extLst>
              <a:ext uri="{FF2B5EF4-FFF2-40B4-BE49-F238E27FC236}">
                <a16:creationId xmlns:a16="http://schemas.microsoft.com/office/drawing/2014/main" id="{FCD44313-0298-47CF-A6CC-6B27F63FF689}"/>
              </a:ext>
            </a:extLst>
          </p:cNvPr>
          <p:cNvSpPr/>
          <p:nvPr/>
        </p:nvSpPr>
        <p:spPr>
          <a:xfrm rot="3718125">
            <a:off x="7418453" y="5238044"/>
            <a:ext cx="88490" cy="125460"/>
          </a:xfrm>
          <a:prstGeom prst="flowChartMer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1CF17447-C8B9-4BDE-8855-830FF6883CFD}"/>
              </a:ext>
            </a:extLst>
          </p:cNvPr>
          <p:cNvSpPr txBox="1"/>
          <p:nvPr/>
        </p:nvSpPr>
        <p:spPr>
          <a:xfrm>
            <a:off x="3008671" y="4277032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Femur</a:t>
            </a:r>
            <a:r>
              <a:rPr lang="hu-HU" dirty="0"/>
              <a:t> </a:t>
            </a:r>
            <a:r>
              <a:rPr lang="hu-HU" dirty="0" err="1"/>
              <a:t>varus</a:t>
            </a:r>
            <a:r>
              <a:rPr lang="hu-HU" dirty="0"/>
              <a:t> szög</a:t>
            </a:r>
          </a:p>
        </p:txBody>
      </p:sp>
    </p:spTree>
    <p:extLst>
      <p:ext uri="{BB962C8B-B14F-4D97-AF65-F5344CB8AC3E}">
        <p14:creationId xmlns:p14="http://schemas.microsoft.com/office/powerpoint/2010/main" val="20172047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FBCB1EC2-086A-49D3-BB98-EF6E8A4107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940" y="124774"/>
            <a:ext cx="6836460" cy="6733226"/>
          </a:xfrm>
        </p:spPr>
      </p:pic>
      <p:sp>
        <p:nvSpPr>
          <p:cNvPr id="3" name="Cím 2">
            <a:extLst>
              <a:ext uri="{FF2B5EF4-FFF2-40B4-BE49-F238E27FC236}">
                <a16:creationId xmlns:a16="http://schemas.microsoft.com/office/drawing/2014/main" id="{DF93B2F4-ACA9-4D9A-AFF6-C878AEC12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Beállítási hiba</a:t>
            </a:r>
          </a:p>
        </p:txBody>
      </p:sp>
    </p:spTree>
    <p:extLst>
      <p:ext uri="{BB962C8B-B14F-4D97-AF65-F5344CB8AC3E}">
        <p14:creationId xmlns:p14="http://schemas.microsoft.com/office/powerpoint/2010/main" val="22200119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70">
            <a:extLst>
              <a:ext uri="{FF2B5EF4-FFF2-40B4-BE49-F238E27FC236}">
                <a16:creationId xmlns:a16="http://schemas.microsoft.com/office/drawing/2014/main" id="{00E63AD9-81A0-46B8-8A67-A0B943933C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1" t="23205" r="7333" b="7332"/>
          <a:stretch/>
        </p:blipFill>
        <p:spPr bwMode="auto">
          <a:xfrm rot="16200000" flipH="1">
            <a:off x="452578" y="527652"/>
            <a:ext cx="5860852" cy="66261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494">
            <a:extLst>
              <a:ext uri="{FF2B5EF4-FFF2-40B4-BE49-F238E27FC236}">
                <a16:creationId xmlns:a16="http://schemas.microsoft.com/office/drawing/2014/main" id="{50AA446A-FB4F-47D8-930F-DFAE42E30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1" y="4497257"/>
            <a:ext cx="1668990" cy="2335879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FBE0D7E2-7FEC-4AA4-80DB-F6786636F7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93" y="6386707"/>
            <a:ext cx="424278" cy="276959"/>
          </a:xfrm>
          <a:prstGeom prst="rect">
            <a:avLst/>
          </a:prstGeom>
        </p:spPr>
      </p:pic>
      <p:sp>
        <p:nvSpPr>
          <p:cNvPr id="7" name="Tartalom helye 6">
            <a:extLst>
              <a:ext uri="{FF2B5EF4-FFF2-40B4-BE49-F238E27FC236}">
                <a16:creationId xmlns:a16="http://schemas.microsoft.com/office/drawing/2014/main" id="{86D8C08C-7072-4CCE-81A7-16D0ECAD7D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3918" y="2093914"/>
            <a:ext cx="5194301" cy="4127399"/>
          </a:xfrm>
        </p:spPr>
        <p:txBody>
          <a:bodyPr/>
          <a:lstStyle/>
          <a:p>
            <a:r>
              <a:rPr lang="hu-HU" dirty="0"/>
              <a:t>Csípő-térd-</a:t>
            </a:r>
            <a:r>
              <a:rPr lang="hu-HU" dirty="0" err="1"/>
              <a:t>csánk</a:t>
            </a:r>
            <a:r>
              <a:rPr lang="hu-HU" dirty="0"/>
              <a:t> derékszögben</a:t>
            </a:r>
          </a:p>
          <a:p>
            <a:pPr marL="0" indent="0">
              <a:buNone/>
            </a:pPr>
            <a:r>
              <a:rPr lang="hu-HU" dirty="0"/>
              <a:t>				(TPLO)</a:t>
            </a:r>
          </a:p>
        </p:txBody>
      </p:sp>
      <p:sp>
        <p:nvSpPr>
          <p:cNvPr id="6" name="Cím 1">
            <a:extLst>
              <a:ext uri="{FF2B5EF4-FFF2-40B4-BE49-F238E27FC236}">
                <a16:creationId xmlns:a16="http://schemas.microsoft.com/office/drawing/2014/main" id="{E2B85AFE-8471-493A-8F79-18BE11881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059" y="194334"/>
            <a:ext cx="10850033" cy="727076"/>
          </a:xfrm>
        </p:spPr>
        <p:txBody>
          <a:bodyPr/>
          <a:lstStyle/>
          <a:p>
            <a:r>
              <a:rPr lang="hu-HU" cap="all" dirty="0" err="1">
                <a:effectLst>
                  <a:reflection blurRad="12700" stA="34000" endA="740" endPos="53000" dir="5400000" sy="-100000" algn="bl" rotWithShape="0"/>
                </a:effectLst>
              </a:rPr>
              <a:t>Femur</a:t>
            </a:r>
            <a:r>
              <a:rPr lang="hu-HU" cap="all" dirty="0">
                <a:effectLst>
                  <a:reflection blurRad="12700" stA="34000" endA="740" endPos="53000" dir="5400000" sy="-100000" algn="bl" rotWithShape="0"/>
                </a:effectLst>
              </a:rPr>
              <a:t> </a:t>
            </a:r>
            <a:r>
              <a:rPr lang="hu-HU" cap="all" dirty="0" err="1">
                <a:effectLst>
                  <a:reflection blurRad="12700" stA="34000" endA="740" endPos="53000" dir="5400000" sy="-100000" algn="bl" rotWithShape="0"/>
                </a:effectLst>
              </a:rPr>
              <a:t>medio-lateralis</a:t>
            </a:r>
            <a:r>
              <a:rPr lang="hu-HU" cap="all" dirty="0">
                <a:effectLst>
                  <a:reflection blurRad="12700" stA="34000" endA="740" endPos="53000" dir="5400000" sy="-100000" algn="bl" rotWithShape="0"/>
                </a:effectLst>
              </a:rPr>
              <a:t> </a:t>
            </a:r>
            <a:r>
              <a:rPr lang="hu-HU" cap="all" dirty="0" err="1">
                <a:effectLst>
                  <a:reflection blurRad="12700" stA="34000" endA="740" endPos="53000" dir="5400000" sy="-100000" algn="bl" rotWithShape="0"/>
                </a:effectLst>
              </a:rPr>
              <a:t>rtg</a:t>
            </a:r>
            <a:br>
              <a:rPr lang="hu-HU" cap="all" dirty="0">
                <a:effectLst>
                  <a:reflection blurRad="12700" stA="34000" endA="740" endPos="53000" dir="5400000" sy="-100000" algn="bl" rotWithShape="0"/>
                </a:effectLst>
              </a:rPr>
            </a:b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274083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59A1EF19-A1C9-48FE-9A23-BBA355DB6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„</a:t>
            </a:r>
            <a:r>
              <a:rPr lang="hu-HU" dirty="0" err="1"/>
              <a:t>Bicondylar</a:t>
            </a:r>
            <a:r>
              <a:rPr lang="hu-HU" dirty="0"/>
              <a:t> </a:t>
            </a:r>
            <a:r>
              <a:rPr lang="hu-HU" dirty="0" err="1"/>
              <a:t>sign</a:t>
            </a:r>
            <a:r>
              <a:rPr lang="hu-HU" dirty="0"/>
              <a:t>” </a:t>
            </a:r>
          </a:p>
        </p:txBody>
      </p:sp>
      <p:pic>
        <p:nvPicPr>
          <p:cNvPr id="3" name="Tartalom helye 2">
            <a:extLst>
              <a:ext uri="{FF2B5EF4-FFF2-40B4-BE49-F238E27FC236}">
                <a16:creationId xmlns:a16="http://schemas.microsoft.com/office/drawing/2014/main" id="{F44AB1B0-C874-4A58-829E-0F8E2AF52AB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450" y="0"/>
            <a:ext cx="6962775" cy="6750772"/>
          </a:xfrm>
        </p:spPr>
      </p:pic>
      <p:pic>
        <p:nvPicPr>
          <p:cNvPr id="7" name="Tartalom helye 2">
            <a:extLst>
              <a:ext uri="{FF2B5EF4-FFF2-40B4-BE49-F238E27FC236}">
                <a16:creationId xmlns:a16="http://schemas.microsoft.com/office/drawing/2014/main" id="{49FECC88-79AF-4626-B00A-C61348870D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05" t="69560"/>
          <a:stretch/>
        </p:blipFill>
        <p:spPr>
          <a:xfrm>
            <a:off x="15610" y="1286857"/>
            <a:ext cx="5108840" cy="5463916"/>
          </a:xfrm>
          <a:prstGeom prst="rect">
            <a:avLst/>
          </a:prstGeom>
        </p:spPr>
      </p:pic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AAC47F89-1E98-4912-AF10-96174ACF0FD5}"/>
              </a:ext>
            </a:extLst>
          </p:cNvPr>
          <p:cNvCxnSpPr>
            <a:cxnSpLocks/>
          </p:cNvCxnSpPr>
          <p:nvPr/>
        </p:nvCxnSpPr>
        <p:spPr>
          <a:xfrm flipH="1">
            <a:off x="10086975" y="133350"/>
            <a:ext cx="95250" cy="340995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46379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71">
            <a:extLst>
              <a:ext uri="{FF2B5EF4-FFF2-40B4-BE49-F238E27FC236}">
                <a16:creationId xmlns:a16="http://schemas.microsoft.com/office/drawing/2014/main" id="{1EDCD67A-4F3F-4323-AE22-DA346AD1C0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9" r="9556" b="16502"/>
          <a:stretch/>
        </p:blipFill>
        <p:spPr bwMode="auto">
          <a:xfrm flipH="1">
            <a:off x="0" y="1528422"/>
            <a:ext cx="3546000" cy="53094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95758F60-13AC-4996-B29F-D2AFD725B0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" t="21976" r="-3616" b="5891"/>
          <a:stretch/>
        </p:blipFill>
        <p:spPr bwMode="auto">
          <a:xfrm>
            <a:off x="7359030" y="-10079"/>
            <a:ext cx="3369676" cy="68580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Nyíl: jobbra mutató 4">
            <a:extLst>
              <a:ext uri="{FF2B5EF4-FFF2-40B4-BE49-F238E27FC236}">
                <a16:creationId xmlns:a16="http://schemas.microsoft.com/office/drawing/2014/main" id="{7026944F-644D-4CD2-A5CA-9C6A02B2C875}"/>
              </a:ext>
            </a:extLst>
          </p:cNvPr>
          <p:cNvSpPr/>
          <p:nvPr/>
        </p:nvSpPr>
        <p:spPr>
          <a:xfrm rot="3517183">
            <a:off x="8590715" y="172209"/>
            <a:ext cx="288032" cy="144016"/>
          </a:xfrm>
          <a:prstGeom prst="rightArrow">
            <a:avLst/>
          </a:prstGeom>
          <a:noFill/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Nyíl: jobbra mutató 6">
            <a:extLst>
              <a:ext uri="{FF2B5EF4-FFF2-40B4-BE49-F238E27FC236}">
                <a16:creationId xmlns:a16="http://schemas.microsoft.com/office/drawing/2014/main" id="{1CD55FFD-17E1-4641-8651-63EB2FD45A0B}"/>
              </a:ext>
            </a:extLst>
          </p:cNvPr>
          <p:cNvSpPr/>
          <p:nvPr/>
        </p:nvSpPr>
        <p:spPr>
          <a:xfrm rot="2275423">
            <a:off x="8586532" y="5806564"/>
            <a:ext cx="288032" cy="144016"/>
          </a:xfrm>
          <a:prstGeom prst="rightArrow">
            <a:avLst/>
          </a:prstGeom>
          <a:noFill/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Nyíl: jobbra mutató 8">
            <a:extLst>
              <a:ext uri="{FF2B5EF4-FFF2-40B4-BE49-F238E27FC236}">
                <a16:creationId xmlns:a16="http://schemas.microsoft.com/office/drawing/2014/main" id="{52BA5E4E-E2E9-46FC-AE9E-D152B8B673B7}"/>
              </a:ext>
            </a:extLst>
          </p:cNvPr>
          <p:cNvSpPr/>
          <p:nvPr/>
        </p:nvSpPr>
        <p:spPr>
          <a:xfrm>
            <a:off x="8151118" y="764704"/>
            <a:ext cx="288032" cy="144016"/>
          </a:xfrm>
          <a:prstGeom prst="rightArrow">
            <a:avLst/>
          </a:prstGeom>
          <a:noFill/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Nyíl: jobbra mutató 9">
            <a:extLst>
              <a:ext uri="{FF2B5EF4-FFF2-40B4-BE49-F238E27FC236}">
                <a16:creationId xmlns:a16="http://schemas.microsoft.com/office/drawing/2014/main" id="{AE2D3C69-4CFE-4587-A03A-CA27A77C0C83}"/>
              </a:ext>
            </a:extLst>
          </p:cNvPr>
          <p:cNvSpPr/>
          <p:nvPr/>
        </p:nvSpPr>
        <p:spPr>
          <a:xfrm rot="10800000">
            <a:off x="9375254" y="692696"/>
            <a:ext cx="288032" cy="144016"/>
          </a:xfrm>
          <a:prstGeom prst="rightArrow">
            <a:avLst/>
          </a:prstGeom>
          <a:noFill/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1" name="Picture 494">
            <a:extLst>
              <a:ext uri="{FF2B5EF4-FFF2-40B4-BE49-F238E27FC236}">
                <a16:creationId xmlns:a16="http://schemas.microsoft.com/office/drawing/2014/main" id="{CC95FDE5-9EAF-4026-A325-2BFCBA302A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71287"/>
            <a:ext cx="1105131" cy="1546715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FB0C708C-7353-42FC-8308-DCB3D292DA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93" y="6552839"/>
            <a:ext cx="280938" cy="18339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8481E0FD-2065-4851-9C2A-2517009400A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556" y="512386"/>
            <a:ext cx="6083548" cy="504633"/>
          </a:xfrm>
        </p:spPr>
        <p:txBody>
          <a:bodyPr>
            <a:normAutofit fontScale="90000"/>
          </a:bodyPr>
          <a:lstStyle/>
          <a:p>
            <a:r>
              <a:rPr lang="hu-HU" sz="3600" cap="all" dirty="0" err="1">
                <a:effectLst>
                  <a:reflection blurRad="12700" stA="34000" endA="740" endPos="53000" dir="5400000" sy="-100000" algn="bl" rotWithShape="0"/>
                </a:effectLst>
              </a:rPr>
              <a:t>Tibia</a:t>
            </a:r>
            <a:r>
              <a:rPr lang="hu-HU" sz="3600" cap="all" dirty="0">
                <a:effectLst>
                  <a:reflection blurRad="12700" stA="34000" endA="740" endPos="53000" dir="5400000" sy="-100000" algn="bl" rotWithShape="0"/>
                </a:effectLst>
              </a:rPr>
              <a:t> </a:t>
            </a:r>
            <a:r>
              <a:rPr lang="hu-HU" sz="3600" cap="all" dirty="0" err="1">
                <a:effectLst>
                  <a:reflection blurRad="12700" stA="34000" endA="740" endPos="53000" dir="5400000" sy="-100000" algn="bl" rotWithShape="0"/>
                </a:effectLst>
              </a:rPr>
              <a:t>caudo-cranialis</a:t>
            </a:r>
            <a:r>
              <a:rPr lang="hu-HU" sz="3600" cap="all" dirty="0">
                <a:effectLst>
                  <a:reflection blurRad="12700" stA="34000" endA="740" endPos="53000" dir="5400000" sy="-100000" algn="bl" rotWithShape="0"/>
                </a:effectLst>
              </a:rPr>
              <a:t> </a:t>
            </a:r>
            <a:r>
              <a:rPr lang="hu-HU" sz="3600" cap="all" dirty="0" err="1">
                <a:effectLst>
                  <a:reflection blurRad="12700" stA="34000" endA="740" endPos="53000" dir="5400000" sy="-100000" algn="bl" rotWithShape="0"/>
                </a:effectLst>
              </a:rPr>
              <a:t>rtg</a:t>
            </a:r>
            <a:endParaRPr lang="hu-HU" sz="3600" cap="all" dirty="0">
              <a:effectLst>
                <a:reflection blurRad="12700" stA="34000" endA="740" endPos="53000" dir="5400000" sy="-100000" algn="bl" rotWithShape="0"/>
              </a:effectLst>
            </a:endParaRP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17653E1C-7316-415E-A257-197D7637D157}"/>
              </a:ext>
            </a:extLst>
          </p:cNvPr>
          <p:cNvSpPr txBox="1"/>
          <p:nvPr/>
        </p:nvSpPr>
        <p:spPr>
          <a:xfrm>
            <a:off x="4028071" y="4678243"/>
            <a:ext cx="29813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A térd megfelelő beállítása mellett a </a:t>
            </a:r>
            <a:r>
              <a:rPr lang="hu-HU" dirty="0" err="1"/>
              <a:t>calcaneus</a:t>
            </a:r>
            <a:r>
              <a:rPr lang="hu-HU" dirty="0"/>
              <a:t> </a:t>
            </a:r>
            <a:r>
              <a:rPr lang="hu-HU" dirty="0" err="1"/>
              <a:t>medialis</a:t>
            </a:r>
            <a:r>
              <a:rPr lang="hu-HU" dirty="0"/>
              <a:t> </a:t>
            </a:r>
            <a:r>
              <a:rPr lang="hu-HU" dirty="0" err="1"/>
              <a:t>cortexe</a:t>
            </a:r>
            <a:r>
              <a:rPr lang="hu-HU" dirty="0"/>
              <a:t> felezi a </a:t>
            </a:r>
            <a:r>
              <a:rPr lang="hu-HU" dirty="0" err="1"/>
              <a:t>talust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114815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481E0FD-2065-4851-9C2A-2517009400A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556" y="512386"/>
            <a:ext cx="6083548" cy="504633"/>
          </a:xfrm>
        </p:spPr>
        <p:txBody>
          <a:bodyPr>
            <a:normAutofit/>
          </a:bodyPr>
          <a:lstStyle/>
          <a:p>
            <a:r>
              <a:rPr lang="hu-HU" sz="2400" cap="all" dirty="0" err="1">
                <a:effectLst>
                  <a:reflection blurRad="12700" stA="34000" endA="740" endPos="53000" dir="5400000" sy="-100000" algn="bl" rotWithShape="0"/>
                </a:effectLst>
              </a:rPr>
              <a:t>Tibia</a:t>
            </a:r>
            <a:r>
              <a:rPr lang="hu-HU" sz="2400" cap="all" dirty="0">
                <a:effectLst>
                  <a:reflection blurRad="12700" stA="34000" endA="740" endPos="53000" dir="5400000" sy="-100000" algn="bl" rotWithShape="0"/>
                </a:effectLst>
              </a:rPr>
              <a:t> </a:t>
            </a:r>
            <a:r>
              <a:rPr lang="hu-HU" sz="2400" cap="all" dirty="0" err="1">
                <a:effectLst>
                  <a:reflection blurRad="12700" stA="34000" endA="740" endPos="53000" dir="5400000" sy="-100000" algn="bl" rotWithShape="0"/>
                </a:effectLst>
              </a:rPr>
              <a:t>caudo-cranialis</a:t>
            </a:r>
            <a:r>
              <a:rPr lang="hu-HU" sz="2400" cap="all" dirty="0">
                <a:effectLst>
                  <a:reflection blurRad="12700" stA="34000" endA="740" endPos="53000" dir="5400000" sy="-100000" algn="bl" rotWithShape="0"/>
                </a:effectLst>
              </a:rPr>
              <a:t> </a:t>
            </a:r>
            <a:r>
              <a:rPr lang="hu-HU" sz="2400" cap="all" dirty="0" err="1">
                <a:effectLst>
                  <a:reflection blurRad="12700" stA="34000" endA="740" endPos="53000" dir="5400000" sy="-100000" algn="bl" rotWithShape="0"/>
                </a:effectLst>
              </a:rPr>
              <a:t>rtg</a:t>
            </a:r>
            <a:endParaRPr lang="hu-HU" sz="2400" cap="all" dirty="0">
              <a:effectLst>
                <a:reflection blurRad="12700" stA="34000" endA="740" endPos="53000" dir="5400000" sy="-100000" algn="bl" rotWithShape="0"/>
              </a:effectLst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61C577C7-E3D8-4F58-A32F-17C316204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581" y="942235"/>
            <a:ext cx="3943844" cy="5915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D2A65E9B-D441-4294-90D0-007A5B6E6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1315389"/>
            <a:ext cx="4124325" cy="528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ABB0E397-5F01-488A-AB74-9149F6F35A8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3" t="28053" r="-3617" b="5891"/>
          <a:stretch/>
        </p:blipFill>
        <p:spPr bwMode="auto">
          <a:xfrm>
            <a:off x="966288" y="1315389"/>
            <a:ext cx="2684411" cy="54304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785101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481E0FD-2065-4851-9C2A-2517009400A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76281" y="371863"/>
            <a:ext cx="6083548" cy="504633"/>
          </a:xfrm>
        </p:spPr>
        <p:txBody>
          <a:bodyPr>
            <a:normAutofit/>
          </a:bodyPr>
          <a:lstStyle/>
          <a:p>
            <a:r>
              <a:rPr lang="hu-HU" sz="2400" cap="all" dirty="0" err="1">
                <a:effectLst>
                  <a:reflection blurRad="12700" stA="34000" endA="740" endPos="53000" dir="5400000" sy="-100000" algn="bl" rotWithShape="0"/>
                </a:effectLst>
              </a:rPr>
              <a:t>Prox</a:t>
            </a:r>
            <a:r>
              <a:rPr lang="hu-HU" sz="2400" cap="all" dirty="0">
                <a:effectLst>
                  <a:reflection blurRad="12700" stA="34000" endA="740" endPos="53000" dir="5400000" sy="-100000" algn="bl" rotWithShape="0"/>
                </a:effectLst>
              </a:rPr>
              <a:t>. </a:t>
            </a:r>
            <a:r>
              <a:rPr lang="hu-HU" sz="2400" cap="all" dirty="0" err="1">
                <a:effectLst>
                  <a:reflection blurRad="12700" stA="34000" endA="740" endPos="53000" dir="5400000" sy="-100000" algn="bl" rotWithShape="0"/>
                </a:effectLst>
              </a:rPr>
              <a:t>Tibia</a:t>
            </a:r>
            <a:r>
              <a:rPr lang="hu-HU" sz="2400" cap="all" dirty="0">
                <a:effectLst>
                  <a:reflection blurRad="12700" stA="34000" endA="740" endPos="53000" dir="5400000" sy="-100000" algn="bl" rotWithShape="0"/>
                </a:effectLst>
              </a:rPr>
              <a:t> </a:t>
            </a:r>
            <a:r>
              <a:rPr lang="hu-HU" sz="2400" cap="all" dirty="0" err="1">
                <a:effectLst>
                  <a:reflection blurRad="12700" stA="34000" endA="740" endPos="53000" dir="5400000" sy="-100000" algn="bl" rotWithShape="0"/>
                </a:effectLst>
              </a:rPr>
              <a:t>valgus</a:t>
            </a:r>
            <a:endParaRPr lang="hu-HU" sz="2400" cap="all" dirty="0">
              <a:effectLst>
                <a:reflection blurRad="12700" stA="34000" endA="740" endPos="53000" dir="5400000" sy="-100000" algn="bl" rotWithShape="0"/>
              </a:effectLst>
            </a:endParaRPr>
          </a:p>
        </p:txBody>
      </p:sp>
      <p:graphicFrame>
        <p:nvGraphicFramePr>
          <p:cNvPr id="3" name="Táblázat 2">
            <a:extLst>
              <a:ext uri="{FF2B5EF4-FFF2-40B4-BE49-F238E27FC236}">
                <a16:creationId xmlns:a16="http://schemas.microsoft.com/office/drawing/2014/main" id="{A3EB85EC-029F-4375-A27D-5EF334193D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9700147"/>
              </p:ext>
            </p:extLst>
          </p:nvPr>
        </p:nvGraphicFramePr>
        <p:xfrm>
          <a:off x="1291629" y="2020094"/>
          <a:ext cx="2497138" cy="615950"/>
        </p:xfrm>
        <a:graphic>
          <a:graphicData uri="http://schemas.openxmlformats.org/drawingml/2006/table">
            <a:tbl>
              <a:tblPr/>
              <a:tblGrid>
                <a:gridCol w="1320800">
                  <a:extLst>
                    <a:ext uri="{9D8B030D-6E8A-4147-A177-3AD203B41FA5}">
                      <a16:colId xmlns:a16="http://schemas.microsoft.com/office/drawing/2014/main" val="2525772600"/>
                    </a:ext>
                  </a:extLst>
                </a:gridCol>
                <a:gridCol w="1176338">
                  <a:extLst>
                    <a:ext uri="{9D8B030D-6E8A-4147-A177-3AD203B41FA5}">
                      <a16:colId xmlns:a16="http://schemas.microsoft.com/office/drawing/2014/main" val="4277974344"/>
                    </a:ext>
                  </a:extLst>
                </a:gridCol>
              </a:tblGrid>
              <a:tr h="615950"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buClr>
                          <a:srgbClr val="00DFCA"/>
                        </a:buClr>
                        <a:buSzPct val="50000"/>
                        <a:buFont typeface="Monotype Sorts" pitchFamily="2" charset="2"/>
                        <a:defRPr sz="28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rgbClr val="00DFCA"/>
                        </a:buClr>
                        <a:buSzPct val="50000"/>
                        <a:buFont typeface="Monotype Sorts" pitchFamily="2" charset="2"/>
                        <a:defRPr sz="24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rgbClr val="00DFCA"/>
                        </a:buClr>
                        <a:buSzPct val="50000"/>
                        <a:buFont typeface="Monotype Sorts" pitchFamily="2" charset="2"/>
                        <a:defRPr sz="20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rgbClr val="00DFCA"/>
                        </a:buClr>
                        <a:buSzPct val="50000"/>
                        <a:buFont typeface="Monotype Sorts" pitchFamily="2" charset="2"/>
                        <a:defRPr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rgbClr val="00DFCA"/>
                        </a:buClr>
                        <a:buSzPct val="50000"/>
                        <a:buFont typeface="Monotype Sorts" pitchFamily="2" charset="2"/>
                        <a:defRPr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DFCA"/>
                        </a:buClr>
                        <a:buSzPct val="50000"/>
                        <a:buFont typeface="Monotype Sorts" pitchFamily="2" charset="2"/>
                        <a:defRPr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DFCA"/>
                        </a:buClr>
                        <a:buSzPct val="50000"/>
                        <a:buFont typeface="Monotype Sorts" pitchFamily="2" charset="2"/>
                        <a:defRPr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DFCA"/>
                        </a:buClr>
                        <a:buSzPct val="50000"/>
                        <a:buFont typeface="Monotype Sorts" pitchFamily="2" charset="2"/>
                        <a:defRPr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DFCA"/>
                        </a:buClr>
                        <a:buSzPct val="50000"/>
                        <a:buFont typeface="Monotype Sorts" pitchFamily="2" charset="2"/>
                        <a:defRPr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mMPTA</a:t>
                      </a:r>
                      <a:endParaRPr kumimoji="0" lang="hu-HU" altLang="hu-H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buClr>
                          <a:srgbClr val="00DFCA"/>
                        </a:buClr>
                        <a:buSzPct val="50000"/>
                        <a:buFont typeface="Monotype Sorts" pitchFamily="2" charset="2"/>
                        <a:defRPr sz="28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rgbClr val="00DFCA"/>
                        </a:buClr>
                        <a:buSzPct val="50000"/>
                        <a:buFont typeface="Monotype Sorts" pitchFamily="2" charset="2"/>
                        <a:defRPr sz="24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rgbClr val="00DFCA"/>
                        </a:buClr>
                        <a:buSzPct val="50000"/>
                        <a:buFont typeface="Monotype Sorts" pitchFamily="2" charset="2"/>
                        <a:defRPr sz="20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rgbClr val="00DFCA"/>
                        </a:buClr>
                        <a:buSzPct val="50000"/>
                        <a:buFont typeface="Monotype Sorts" pitchFamily="2" charset="2"/>
                        <a:defRPr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rgbClr val="00DFCA"/>
                        </a:buClr>
                        <a:buSzPct val="50000"/>
                        <a:buFont typeface="Monotype Sorts" pitchFamily="2" charset="2"/>
                        <a:defRPr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DFCA"/>
                        </a:buClr>
                        <a:buSzPct val="50000"/>
                        <a:buFont typeface="Monotype Sorts" pitchFamily="2" charset="2"/>
                        <a:defRPr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DFCA"/>
                        </a:buClr>
                        <a:buSzPct val="50000"/>
                        <a:buFont typeface="Monotype Sorts" pitchFamily="2" charset="2"/>
                        <a:defRPr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DFCA"/>
                        </a:buClr>
                        <a:buSzPct val="50000"/>
                        <a:buFont typeface="Monotype Sorts" pitchFamily="2" charset="2"/>
                        <a:defRPr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DFCA"/>
                        </a:buClr>
                        <a:buSzPct val="50000"/>
                        <a:buFont typeface="Monotype Sorts" pitchFamily="2" charset="2"/>
                        <a:defRPr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93º</a:t>
                      </a:r>
                      <a:endParaRPr kumimoji="0" lang="hu-HU" altLang="hu-H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2935307"/>
                  </a:ext>
                </a:extLst>
              </a:tr>
            </a:tbl>
          </a:graphicData>
        </a:graphic>
      </p:graphicFrame>
      <p:pic>
        <p:nvPicPr>
          <p:cNvPr id="7" name="Picture 3">
            <a:extLst>
              <a:ext uri="{FF2B5EF4-FFF2-40B4-BE49-F238E27FC236}">
                <a16:creationId xmlns:a16="http://schemas.microsoft.com/office/drawing/2014/main" id="{49B19F1B-D790-4F99-8BB0-63CDE02B66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5" r="47965"/>
          <a:stretch/>
        </p:blipFill>
        <p:spPr bwMode="auto">
          <a:xfrm>
            <a:off x="4051300" y="885518"/>
            <a:ext cx="3003550" cy="5858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 descr="DSC_0572">
            <a:extLst>
              <a:ext uri="{FF2B5EF4-FFF2-40B4-BE49-F238E27FC236}">
                <a16:creationId xmlns:a16="http://schemas.microsoft.com/office/drawing/2014/main" id="{C9998390-0EED-4908-96AD-5346D94CCB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5" t="58194"/>
          <a:stretch/>
        </p:blipFill>
        <p:spPr bwMode="auto">
          <a:xfrm>
            <a:off x="7086600" y="825231"/>
            <a:ext cx="4941887" cy="5918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5" name="Egyenes összekötő 4">
            <a:extLst>
              <a:ext uri="{FF2B5EF4-FFF2-40B4-BE49-F238E27FC236}">
                <a16:creationId xmlns:a16="http://schemas.microsoft.com/office/drawing/2014/main" id="{28442CA3-D44D-4B4D-BB76-B0D3EC02A397}"/>
              </a:ext>
            </a:extLst>
          </p:cNvPr>
          <p:cNvCxnSpPr/>
          <p:nvPr/>
        </p:nvCxnSpPr>
        <p:spPr>
          <a:xfrm flipH="1">
            <a:off x="9324975" y="3429000"/>
            <a:ext cx="638175" cy="331470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11">
            <a:extLst>
              <a:ext uri="{FF2B5EF4-FFF2-40B4-BE49-F238E27FC236}">
                <a16:creationId xmlns:a16="http://schemas.microsoft.com/office/drawing/2014/main" id="{9EDF2818-8E53-46FA-9686-070B206A8D71}"/>
              </a:ext>
            </a:extLst>
          </p:cNvPr>
          <p:cNvCxnSpPr>
            <a:cxnSpLocks/>
          </p:cNvCxnSpPr>
          <p:nvPr/>
        </p:nvCxnSpPr>
        <p:spPr>
          <a:xfrm flipH="1" flipV="1">
            <a:off x="8953500" y="3105150"/>
            <a:ext cx="2026841" cy="81994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43800AA2-623F-41FD-8A1F-1BA10F470F74}"/>
              </a:ext>
            </a:extLst>
          </p:cNvPr>
          <p:cNvSpPr txBox="1"/>
          <p:nvPr/>
        </p:nvSpPr>
        <p:spPr>
          <a:xfrm>
            <a:off x="9509918" y="3429000"/>
            <a:ext cx="5357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4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α</a:t>
            </a:r>
            <a:endParaRPr lang="hu-HU" sz="2400" dirty="0"/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BC17B8C3-D575-4368-879B-848D46CA3D26}"/>
              </a:ext>
            </a:extLst>
          </p:cNvPr>
          <p:cNvSpPr txBox="1"/>
          <p:nvPr/>
        </p:nvSpPr>
        <p:spPr>
          <a:xfrm>
            <a:off x="1323578" y="1456809"/>
            <a:ext cx="23181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Átlagos/normál érték</a:t>
            </a:r>
          </a:p>
        </p:txBody>
      </p:sp>
    </p:spTree>
    <p:extLst>
      <p:ext uri="{BB962C8B-B14F-4D97-AF65-F5344CB8AC3E}">
        <p14:creationId xmlns:p14="http://schemas.microsoft.com/office/powerpoint/2010/main" val="29982135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D99133D-F60F-4C54-9CB8-207C717C7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823" y="1294448"/>
            <a:ext cx="10850033" cy="727076"/>
          </a:xfrm>
        </p:spPr>
        <p:txBody>
          <a:bodyPr/>
          <a:lstStyle/>
          <a:p>
            <a:r>
              <a:rPr lang="en-US" dirty="0"/>
              <a:t>Canine medial patellar luxation </a:t>
            </a:r>
            <a:endParaRPr lang="hu-HU" dirty="0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B0A5F884-A62A-4A1D-8B73-9D4ADF0C1EA4}"/>
              </a:ext>
            </a:extLst>
          </p:cNvPr>
          <p:cNvSpPr txBox="1"/>
          <p:nvPr/>
        </p:nvSpPr>
        <p:spPr>
          <a:xfrm>
            <a:off x="865823" y="2658725"/>
            <a:ext cx="609790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K. L. Perry and L. M. </a:t>
            </a:r>
            <a:r>
              <a:rPr lang="en-US" dirty="0" err="1"/>
              <a:t>Déjardin</a:t>
            </a:r>
            <a:endParaRPr lang="hu-HU" dirty="0"/>
          </a:p>
          <a:p>
            <a:endParaRPr lang="hu-HU" dirty="0"/>
          </a:p>
          <a:p>
            <a:r>
              <a:rPr lang="en-US" dirty="0"/>
              <a:t>Journal of Small Animal Practice • Vol 62 • May 2021</a:t>
            </a:r>
            <a:r>
              <a:rPr lang="hu-HU" dirty="0"/>
              <a:t>.</a:t>
            </a:r>
          </a:p>
          <a:p>
            <a:endParaRPr lang="hu-HU" dirty="0"/>
          </a:p>
          <a:p>
            <a:r>
              <a:rPr lang="en-US" dirty="0"/>
              <a:t>British Small Animal Veterinary Association</a:t>
            </a:r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D4CB9434-DB99-455C-8169-C32DC5236E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339" y="95251"/>
            <a:ext cx="4717033" cy="669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9655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481E0FD-2065-4851-9C2A-2517009400A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76281" y="371863"/>
            <a:ext cx="6083548" cy="504633"/>
          </a:xfrm>
        </p:spPr>
        <p:txBody>
          <a:bodyPr>
            <a:normAutofit/>
          </a:bodyPr>
          <a:lstStyle/>
          <a:p>
            <a:r>
              <a:rPr lang="hu-HU" sz="2400" cap="all" dirty="0" err="1">
                <a:effectLst>
                  <a:reflection blurRad="12700" stA="34000" endA="740" endPos="53000" dir="5400000" sy="-100000" algn="bl" rotWithShape="0"/>
                </a:effectLst>
              </a:rPr>
              <a:t>Prox</a:t>
            </a:r>
            <a:r>
              <a:rPr lang="hu-HU" sz="2400" cap="all" dirty="0">
                <a:effectLst>
                  <a:reflection blurRad="12700" stA="34000" endA="740" endPos="53000" dir="5400000" sy="-100000" algn="bl" rotWithShape="0"/>
                </a:effectLst>
              </a:rPr>
              <a:t>. </a:t>
            </a:r>
            <a:r>
              <a:rPr lang="hu-HU" sz="2400" cap="all" dirty="0" err="1">
                <a:effectLst>
                  <a:reflection blurRad="12700" stA="34000" endA="740" endPos="53000" dir="5400000" sy="-100000" algn="bl" rotWithShape="0"/>
                </a:effectLst>
              </a:rPr>
              <a:t>Tibia</a:t>
            </a:r>
            <a:r>
              <a:rPr lang="hu-HU" sz="2400" cap="all" dirty="0">
                <a:effectLst>
                  <a:reflection blurRad="12700" stA="34000" endA="740" endPos="53000" dir="5400000" sy="-100000" algn="bl" rotWithShape="0"/>
                </a:effectLst>
              </a:rPr>
              <a:t> </a:t>
            </a:r>
            <a:r>
              <a:rPr lang="hu-HU" sz="2400" cap="all" dirty="0" err="1">
                <a:effectLst>
                  <a:reflection blurRad="12700" stA="34000" endA="740" endPos="53000" dir="5400000" sy="-100000" algn="bl" rotWithShape="0"/>
                </a:effectLst>
              </a:rPr>
              <a:t>valgus</a:t>
            </a:r>
            <a:endParaRPr lang="hu-HU" sz="2400" cap="all" dirty="0">
              <a:effectLst>
                <a:reflection blurRad="12700" stA="34000" endA="740" endPos="53000" dir="5400000" sy="-100000" algn="bl" rotWithShape="0"/>
              </a:effectLst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61C577C7-E3D8-4F58-A32F-17C316204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581" y="942235"/>
            <a:ext cx="3943844" cy="5915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D2A65E9B-D441-4294-90D0-007A5B6E6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1315389"/>
            <a:ext cx="4124325" cy="528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C4FEFB35-C2A6-4961-98D4-E324293743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3" t="29412" r="24405" b="11510"/>
          <a:stretch/>
        </p:blipFill>
        <p:spPr>
          <a:xfrm>
            <a:off x="533400" y="-10319"/>
            <a:ext cx="2676525" cy="6868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9374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>
            <a:extLst>
              <a:ext uri="{FF2B5EF4-FFF2-40B4-BE49-F238E27FC236}">
                <a16:creationId xmlns:a16="http://schemas.microsoft.com/office/drawing/2014/main" id="{53B23843-367E-48C6-B634-7C927B8D3B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42900" y="1981200"/>
            <a:ext cx="7429500" cy="4114800"/>
          </a:xfrm>
          <a:noFill/>
        </p:spPr>
        <p:txBody>
          <a:bodyPr/>
          <a:lstStyle/>
          <a:p>
            <a:pPr defTabSz="762000"/>
            <a:r>
              <a:rPr lang="hu-HU" altLang="hu-HU" dirty="0"/>
              <a:t>A combcsontfej </a:t>
            </a:r>
            <a:r>
              <a:rPr lang="hu-HU" altLang="hu-HU" dirty="0" err="1"/>
              <a:t>retroverziója</a:t>
            </a:r>
            <a:endParaRPr lang="hu-HU" altLang="hu-HU" dirty="0"/>
          </a:p>
          <a:p>
            <a:pPr defTabSz="762000"/>
            <a:endParaRPr lang="hu-HU" altLang="hu-HU" dirty="0"/>
          </a:p>
          <a:p>
            <a:pPr defTabSz="762000"/>
            <a:r>
              <a:rPr lang="hu-HU" altLang="hu-HU" dirty="0" err="1"/>
              <a:t>Coxa</a:t>
            </a:r>
            <a:r>
              <a:rPr lang="hu-HU" altLang="hu-HU" dirty="0"/>
              <a:t> </a:t>
            </a:r>
            <a:r>
              <a:rPr lang="hu-HU" altLang="hu-HU" dirty="0" err="1"/>
              <a:t>vara</a:t>
            </a:r>
            <a:endParaRPr lang="hu-HU" altLang="hu-HU" dirty="0"/>
          </a:p>
          <a:p>
            <a:pPr defTabSz="762000"/>
            <a:endParaRPr lang="hu-HU" altLang="hu-HU" sz="2800" dirty="0"/>
          </a:p>
          <a:p>
            <a:pPr defTabSz="762000"/>
            <a:r>
              <a:rPr lang="hu-HU" altLang="hu-HU" sz="2800" dirty="0"/>
              <a:t>A </a:t>
            </a:r>
            <a:r>
              <a:rPr lang="hu-HU" altLang="hu-HU" sz="2800" dirty="0" err="1"/>
              <a:t>femur</a:t>
            </a:r>
            <a:r>
              <a:rPr lang="hu-HU" altLang="hu-HU" sz="2800" dirty="0"/>
              <a:t> </a:t>
            </a:r>
            <a:r>
              <a:rPr lang="hu-HU" altLang="hu-HU" sz="2800" dirty="0" err="1"/>
              <a:t>disztális</a:t>
            </a:r>
            <a:r>
              <a:rPr lang="hu-HU" altLang="hu-HU" sz="2800" dirty="0"/>
              <a:t> végének görbülete - </a:t>
            </a:r>
            <a:r>
              <a:rPr lang="hu-HU" altLang="hu-HU" sz="2800" dirty="0" err="1"/>
              <a:t>varusa</a:t>
            </a:r>
            <a:r>
              <a:rPr lang="hu-HU" altLang="hu-HU" sz="2800" dirty="0"/>
              <a:t> illetve laterális torziója. </a:t>
            </a:r>
          </a:p>
          <a:p>
            <a:pPr defTabSz="762000"/>
            <a:endParaRPr lang="hu-HU" altLang="hu-HU" sz="2800" dirty="0"/>
          </a:p>
          <a:p>
            <a:pPr defTabSz="762000"/>
            <a:r>
              <a:rPr lang="hu-HU" altLang="hu-HU" sz="2800" dirty="0"/>
              <a:t>A mediális </a:t>
            </a:r>
            <a:r>
              <a:rPr lang="hu-HU" altLang="hu-HU" sz="2800" dirty="0" err="1"/>
              <a:t>femur</a:t>
            </a:r>
            <a:r>
              <a:rPr lang="hu-HU" altLang="hu-HU" sz="2800" dirty="0"/>
              <a:t> </a:t>
            </a:r>
            <a:r>
              <a:rPr lang="hu-HU" altLang="hu-HU" sz="2800" dirty="0" err="1"/>
              <a:t>condylus</a:t>
            </a:r>
            <a:r>
              <a:rPr lang="hu-HU" altLang="hu-HU" sz="2800" dirty="0"/>
              <a:t> </a:t>
            </a:r>
            <a:r>
              <a:rPr lang="hu-HU" altLang="hu-HU" sz="2800" dirty="0" err="1"/>
              <a:t>hypoplasiája</a:t>
            </a:r>
            <a:br>
              <a:rPr lang="hu-HU" altLang="hu-HU" dirty="0"/>
            </a:br>
            <a:endParaRPr lang="hu-HU" altLang="hu-HU" dirty="0"/>
          </a:p>
          <a:p>
            <a:pPr defTabSz="762000"/>
            <a:r>
              <a:rPr lang="hu-HU" altLang="hu-HU" sz="2800" dirty="0"/>
              <a:t>A sekély </a:t>
            </a:r>
            <a:r>
              <a:rPr lang="hu-HU" altLang="hu-HU" sz="2800" dirty="0" err="1"/>
              <a:t>patella</a:t>
            </a:r>
            <a:r>
              <a:rPr lang="hu-HU" altLang="hu-HU" sz="2800" dirty="0"/>
              <a:t> árok</a:t>
            </a:r>
          </a:p>
        </p:txBody>
      </p:sp>
      <p:pic>
        <p:nvPicPr>
          <p:cNvPr id="23555" name="Picture 4" descr="20-16b">
            <a:extLst>
              <a:ext uri="{FF2B5EF4-FFF2-40B4-BE49-F238E27FC236}">
                <a16:creationId xmlns:a16="http://schemas.microsoft.com/office/drawing/2014/main" id="{EB937E7E-B9B0-44FB-A169-C3F1E397C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726" y="0"/>
            <a:ext cx="2581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23556" name="Rectangle 2">
            <a:extLst>
              <a:ext uri="{FF2B5EF4-FFF2-40B4-BE49-F238E27FC236}">
                <a16:creationId xmlns:a16="http://schemas.microsoft.com/office/drawing/2014/main" id="{E9C8DFE5-2C5C-4F46-B576-705D5FED24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381001"/>
            <a:ext cx="7092950" cy="1319213"/>
          </a:xfrm>
        </p:spPr>
        <p:txBody>
          <a:bodyPr/>
          <a:lstStyle/>
          <a:p>
            <a:pPr defTabSz="762000"/>
            <a:r>
              <a:rPr lang="hu-HU" altLang="hu-HU" dirty="0"/>
              <a:t>A </a:t>
            </a:r>
            <a:r>
              <a:rPr lang="hu-HU" altLang="hu-HU" u="sng" dirty="0"/>
              <a:t>mediális</a:t>
            </a:r>
            <a:r>
              <a:rPr lang="hu-HU" altLang="hu-HU" dirty="0"/>
              <a:t> </a:t>
            </a:r>
            <a:r>
              <a:rPr lang="hu-HU" altLang="hu-HU" dirty="0" err="1"/>
              <a:t>patellaficam</a:t>
            </a:r>
            <a:r>
              <a:rPr lang="hu-HU" altLang="hu-HU" dirty="0"/>
              <a:t> okai</a:t>
            </a:r>
            <a:br>
              <a:rPr lang="hu-HU" altLang="hu-HU" dirty="0"/>
            </a:br>
            <a:br>
              <a:rPr lang="hu-HU" altLang="hu-HU" dirty="0"/>
            </a:br>
            <a:r>
              <a:rPr lang="hu-HU" altLang="hu-HU" dirty="0" err="1"/>
              <a:t>Femur</a:t>
            </a:r>
            <a:endParaRPr lang="hu-HU" altLang="hu-H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sipo-egeszs-mvizsla-6ho-73898">
            <a:extLst>
              <a:ext uri="{FF2B5EF4-FFF2-40B4-BE49-F238E27FC236}">
                <a16:creationId xmlns:a16="http://schemas.microsoft.com/office/drawing/2014/main" id="{B0A3E772-F741-41AA-8758-7E93F8259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260351"/>
            <a:ext cx="4316412" cy="581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5811" name="Line 3">
            <a:extLst>
              <a:ext uri="{FF2B5EF4-FFF2-40B4-BE49-F238E27FC236}">
                <a16:creationId xmlns:a16="http://schemas.microsoft.com/office/drawing/2014/main" id="{185A1488-2765-47BE-B791-6DA16F6FF782}"/>
              </a:ext>
            </a:extLst>
          </p:cNvPr>
          <p:cNvSpPr>
            <a:spLocks noChangeShapeType="1"/>
          </p:cNvSpPr>
          <p:nvPr/>
        </p:nvSpPr>
        <p:spPr bwMode="auto">
          <a:xfrm>
            <a:off x="5159375" y="1700214"/>
            <a:ext cx="431800" cy="433387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375812" name="Line 4">
            <a:extLst>
              <a:ext uri="{FF2B5EF4-FFF2-40B4-BE49-F238E27FC236}">
                <a16:creationId xmlns:a16="http://schemas.microsoft.com/office/drawing/2014/main" id="{6FEBC669-D264-4F53-AEB7-103FE55E717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48301" y="2205039"/>
            <a:ext cx="142875" cy="3311525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375813" name="Line 5">
            <a:extLst>
              <a:ext uri="{FF2B5EF4-FFF2-40B4-BE49-F238E27FC236}">
                <a16:creationId xmlns:a16="http://schemas.microsoft.com/office/drawing/2014/main" id="{178E4FA1-1EA0-46C7-99B1-A49284C19DF4}"/>
              </a:ext>
            </a:extLst>
          </p:cNvPr>
          <p:cNvSpPr>
            <a:spLocks noChangeShapeType="1"/>
          </p:cNvSpPr>
          <p:nvPr/>
        </p:nvSpPr>
        <p:spPr bwMode="auto">
          <a:xfrm>
            <a:off x="5159375" y="1700214"/>
            <a:ext cx="649288" cy="2889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375814" name="Line 6">
            <a:extLst>
              <a:ext uri="{FF2B5EF4-FFF2-40B4-BE49-F238E27FC236}">
                <a16:creationId xmlns:a16="http://schemas.microsoft.com/office/drawing/2014/main" id="{FC655594-DB72-4CEB-B986-DA9FFB8B4AB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35639" y="1989139"/>
            <a:ext cx="73025" cy="35274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375815" name="Line 7">
            <a:extLst>
              <a:ext uri="{FF2B5EF4-FFF2-40B4-BE49-F238E27FC236}">
                <a16:creationId xmlns:a16="http://schemas.microsoft.com/office/drawing/2014/main" id="{BF244446-2B5F-4E62-A30E-0075FFFE0082}"/>
              </a:ext>
            </a:extLst>
          </p:cNvPr>
          <p:cNvSpPr>
            <a:spLocks noChangeShapeType="1"/>
          </p:cNvSpPr>
          <p:nvPr/>
        </p:nvSpPr>
        <p:spPr bwMode="auto">
          <a:xfrm>
            <a:off x="5232400" y="5373688"/>
            <a:ext cx="0" cy="576262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375817" name="Line 9">
            <a:extLst>
              <a:ext uri="{FF2B5EF4-FFF2-40B4-BE49-F238E27FC236}">
                <a16:creationId xmlns:a16="http://schemas.microsoft.com/office/drawing/2014/main" id="{CED0DEC7-A7DE-41F7-8B37-EA65C30CA51C}"/>
              </a:ext>
            </a:extLst>
          </p:cNvPr>
          <p:cNvSpPr>
            <a:spLocks noChangeShapeType="1"/>
          </p:cNvSpPr>
          <p:nvPr/>
        </p:nvSpPr>
        <p:spPr bwMode="auto">
          <a:xfrm>
            <a:off x="5567049" y="5423218"/>
            <a:ext cx="0" cy="6492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375818" name="Line 10">
            <a:extLst>
              <a:ext uri="{FF2B5EF4-FFF2-40B4-BE49-F238E27FC236}">
                <a16:creationId xmlns:a16="http://schemas.microsoft.com/office/drawing/2014/main" id="{479EB6E3-75AA-4B82-BC3B-14471B1B4DE4}"/>
              </a:ext>
            </a:extLst>
          </p:cNvPr>
          <p:cNvSpPr>
            <a:spLocks noChangeShapeType="1"/>
          </p:cNvSpPr>
          <p:nvPr/>
        </p:nvSpPr>
        <p:spPr bwMode="auto">
          <a:xfrm>
            <a:off x="5880100" y="5373689"/>
            <a:ext cx="0" cy="6492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4587" name="Text Box 11">
            <a:extLst>
              <a:ext uri="{FF2B5EF4-FFF2-40B4-BE49-F238E27FC236}">
                <a16:creationId xmlns:a16="http://schemas.microsoft.com/office/drawing/2014/main" id="{4E88A327-51DC-430C-A352-2517730416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1947" y="1051027"/>
            <a:ext cx="50283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hu-HU" altLang="hu-HU" sz="3600" b="1" dirty="0" err="1">
                <a:solidFill>
                  <a:srgbClr val="FF0000"/>
                </a:solidFill>
              </a:rPr>
              <a:t>Coxa</a:t>
            </a:r>
            <a:r>
              <a:rPr lang="hu-HU" altLang="hu-HU" sz="3600" b="1" dirty="0">
                <a:solidFill>
                  <a:srgbClr val="FF0000"/>
                </a:solidFill>
              </a:rPr>
              <a:t> </a:t>
            </a:r>
            <a:r>
              <a:rPr lang="hu-HU" altLang="hu-HU" sz="3600" b="1" dirty="0" err="1">
                <a:solidFill>
                  <a:srgbClr val="FF0000"/>
                </a:solidFill>
              </a:rPr>
              <a:t>vara</a:t>
            </a:r>
            <a:r>
              <a:rPr lang="hu-HU" altLang="hu-HU" sz="3600" b="1" dirty="0">
                <a:solidFill>
                  <a:srgbClr val="FF0000"/>
                </a:solidFill>
              </a:rPr>
              <a:t> és </a:t>
            </a:r>
            <a:r>
              <a:rPr lang="hu-HU" altLang="hu-HU" sz="3600" b="1" dirty="0" err="1">
                <a:solidFill>
                  <a:srgbClr val="FF0000"/>
                </a:solidFill>
              </a:rPr>
              <a:t>retroverzio</a:t>
            </a:r>
            <a:endParaRPr lang="hu-HU" altLang="hu-HU" sz="3600" b="1" dirty="0">
              <a:solidFill>
                <a:srgbClr val="FF0000"/>
              </a:solidFill>
            </a:endParaRPr>
          </a:p>
        </p:txBody>
      </p:sp>
      <p:sp>
        <p:nvSpPr>
          <p:cNvPr id="2" name="Ellipszis 1">
            <a:extLst>
              <a:ext uri="{FF2B5EF4-FFF2-40B4-BE49-F238E27FC236}">
                <a16:creationId xmlns:a16="http://schemas.microsoft.com/office/drawing/2014/main" id="{ADB804F3-A25B-4226-8759-EE6DE1659FB7}"/>
              </a:ext>
            </a:extLst>
          </p:cNvPr>
          <p:cNvSpPr/>
          <p:nvPr/>
        </p:nvSpPr>
        <p:spPr>
          <a:xfrm>
            <a:off x="5331779" y="5505450"/>
            <a:ext cx="201932" cy="312737"/>
          </a:xfrm>
          <a:prstGeom prst="ellipse">
            <a:avLst/>
          </a:prstGeom>
          <a:solidFill>
            <a:srgbClr val="5CDF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Line 7">
            <a:extLst>
              <a:ext uri="{FF2B5EF4-FFF2-40B4-BE49-F238E27FC236}">
                <a16:creationId xmlns:a16="http://schemas.microsoft.com/office/drawing/2014/main" id="{41421408-A133-44EF-A5D9-86D74499B482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6260" y="5423218"/>
            <a:ext cx="0" cy="576262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2F857699-F852-4F10-9B71-55615286CE33}"/>
              </a:ext>
            </a:extLst>
          </p:cNvPr>
          <p:cNvSpPr txBox="1"/>
          <p:nvPr/>
        </p:nvSpPr>
        <p:spPr>
          <a:xfrm>
            <a:off x="7315200" y="3611880"/>
            <a:ext cx="43268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Nincs szignifikáns eltérés a </a:t>
            </a:r>
          </a:p>
          <a:p>
            <a:r>
              <a:rPr lang="hu-HU" dirty="0"/>
              <a:t>combnyak </a:t>
            </a:r>
            <a:r>
              <a:rPr lang="hu-HU" dirty="0" err="1"/>
              <a:t>inclinatios</a:t>
            </a:r>
            <a:r>
              <a:rPr lang="hu-HU" dirty="0"/>
              <a:t> szögét tekintve </a:t>
            </a:r>
          </a:p>
          <a:p>
            <a:r>
              <a:rPr lang="hu-HU" dirty="0"/>
              <a:t>az egészséges és beteg populációk közt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8EA5115-67AE-4AA2-9A40-08CC4F5BC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064" y="509588"/>
            <a:ext cx="5737436" cy="727076"/>
          </a:xfrm>
        </p:spPr>
        <p:txBody>
          <a:bodyPr/>
          <a:lstStyle/>
          <a:p>
            <a:pPr defTabSz="762000"/>
            <a:r>
              <a:rPr lang="hu-HU" altLang="hu-HU" sz="2800" dirty="0"/>
              <a:t>A </a:t>
            </a:r>
            <a:r>
              <a:rPr lang="hu-HU" altLang="hu-HU" sz="2800" dirty="0" err="1"/>
              <a:t>femur</a:t>
            </a:r>
            <a:r>
              <a:rPr lang="hu-HU" altLang="hu-HU" sz="2800" dirty="0"/>
              <a:t> </a:t>
            </a:r>
            <a:r>
              <a:rPr lang="hu-HU" altLang="hu-HU" sz="2800" dirty="0" err="1"/>
              <a:t>disztális</a:t>
            </a:r>
            <a:r>
              <a:rPr lang="hu-HU" altLang="hu-HU" sz="2800" dirty="0"/>
              <a:t> végének</a:t>
            </a:r>
            <a:br>
              <a:rPr lang="hu-HU" altLang="hu-HU" sz="2800" dirty="0"/>
            </a:br>
            <a:br>
              <a:rPr lang="hu-HU" altLang="hu-HU" sz="2800" dirty="0"/>
            </a:br>
            <a:r>
              <a:rPr lang="hu-HU" altLang="hu-HU" sz="2800" dirty="0"/>
              <a:t> görbülete - </a:t>
            </a:r>
            <a:r>
              <a:rPr lang="hu-HU" altLang="hu-HU" sz="2800" dirty="0" err="1"/>
              <a:t>varusa</a:t>
            </a:r>
            <a:br>
              <a:rPr lang="hu-HU" altLang="hu-HU" sz="2800" dirty="0"/>
            </a:br>
            <a:endParaRPr lang="hu-HU" dirty="0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443F7E32-509E-4B02-A1FC-5892494829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080" y="13906"/>
            <a:ext cx="6979920" cy="6830187"/>
          </a:xfr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34EC2382-8F5A-4B81-8823-D7F33A9285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8" r="46269"/>
          <a:stretch/>
        </p:blipFill>
        <p:spPr bwMode="auto">
          <a:xfrm>
            <a:off x="2392363" y="1990726"/>
            <a:ext cx="2666473" cy="4867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45BDCF9C-0415-4467-83B1-185435FB0300}"/>
              </a:ext>
            </a:extLst>
          </p:cNvPr>
          <p:cNvSpPr txBox="1"/>
          <p:nvPr/>
        </p:nvSpPr>
        <p:spPr>
          <a:xfrm>
            <a:off x="349039" y="4190999"/>
            <a:ext cx="30132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Az MPL súlyosságának növekedésével a gyakorisága növekszik.</a:t>
            </a:r>
          </a:p>
        </p:txBody>
      </p:sp>
    </p:spTree>
    <p:extLst>
      <p:ext uri="{BB962C8B-B14F-4D97-AF65-F5344CB8AC3E}">
        <p14:creationId xmlns:p14="http://schemas.microsoft.com/office/powerpoint/2010/main" val="34189734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>
            <a:extLst>
              <a:ext uri="{FF2B5EF4-FFF2-40B4-BE49-F238E27FC236}">
                <a16:creationId xmlns:a16="http://schemas.microsoft.com/office/drawing/2014/main" id="{D4180A60-DDE1-4D4C-8EFA-85D28DD05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</a:t>
            </a:r>
            <a:r>
              <a:rPr lang="hu-HU" dirty="0" err="1"/>
              <a:t>femur</a:t>
            </a:r>
            <a:r>
              <a:rPr lang="hu-HU" dirty="0"/>
              <a:t> alsó harmadának </a:t>
            </a:r>
            <a:r>
              <a:rPr lang="hu-HU" dirty="0" err="1"/>
              <a:t>lateralis</a:t>
            </a:r>
            <a:r>
              <a:rPr lang="hu-HU" dirty="0"/>
              <a:t> </a:t>
            </a:r>
            <a:r>
              <a:rPr lang="hu-HU" dirty="0" err="1"/>
              <a:t>torzioja</a:t>
            </a:r>
            <a:endParaRPr lang="hu-HU" dirty="0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7A64EA37-EEA2-4FFF-A6ED-5576DE8544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10" y="1757934"/>
            <a:ext cx="5364480" cy="4066032"/>
          </a:xfrm>
        </p:spPr>
      </p:pic>
      <p:sp>
        <p:nvSpPr>
          <p:cNvPr id="7" name="Tartalom helye 6">
            <a:extLst>
              <a:ext uri="{FF2B5EF4-FFF2-40B4-BE49-F238E27FC236}">
                <a16:creationId xmlns:a16="http://schemas.microsoft.com/office/drawing/2014/main" id="{2C1382F3-3C99-4A8B-8FBC-DA6D144A6551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hu-HU" dirty="0"/>
              <a:t>Nem játszik jelentős szerepet </a:t>
            </a:r>
            <a:br>
              <a:rPr lang="hu-HU" dirty="0"/>
            </a:br>
            <a:endParaRPr lang="hu-HU" dirty="0"/>
          </a:p>
          <a:p>
            <a:r>
              <a:rPr lang="hu-HU" dirty="0"/>
              <a:t>Nehéz pontosan beállítani, kifejezetten érzékeny a beállítási hibákra</a:t>
            </a:r>
            <a:br>
              <a:rPr lang="hu-HU" dirty="0"/>
            </a:br>
            <a:endParaRPr lang="hu-HU" dirty="0"/>
          </a:p>
          <a:p>
            <a:r>
              <a:rPr lang="hu-HU" dirty="0"/>
              <a:t>Ezért inkább klinikai, mint </a:t>
            </a:r>
            <a:r>
              <a:rPr lang="hu-HU" dirty="0" err="1"/>
              <a:t>radiologiai</a:t>
            </a:r>
            <a:r>
              <a:rPr lang="hu-HU" dirty="0"/>
              <a:t> módszerrel történik a megállapítása</a:t>
            </a:r>
          </a:p>
        </p:txBody>
      </p:sp>
      <p:pic>
        <p:nvPicPr>
          <p:cNvPr id="1026" name="Picture 2" descr="Árulkodó szem | Diéta és Fitnesz">
            <a:extLst>
              <a:ext uri="{FF2B5EF4-FFF2-40B4-BE49-F238E27FC236}">
                <a16:creationId xmlns:a16="http://schemas.microsoft.com/office/drawing/2014/main" id="{2C0F86C4-EB3F-4848-91D3-EB9E255AB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852" y="5232401"/>
            <a:ext cx="3011714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45920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17C0995-F2ED-44AF-BBBE-F170C3E22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250" y="757238"/>
            <a:ext cx="5710767" cy="727076"/>
          </a:xfrm>
        </p:spPr>
        <p:txBody>
          <a:bodyPr/>
          <a:lstStyle/>
          <a:p>
            <a:r>
              <a:rPr lang="hu-HU" altLang="hu-HU" sz="2800" dirty="0"/>
              <a:t>A mediális </a:t>
            </a:r>
            <a:r>
              <a:rPr lang="hu-HU" altLang="hu-HU" sz="2800" dirty="0" err="1"/>
              <a:t>femur</a:t>
            </a:r>
            <a:r>
              <a:rPr lang="hu-HU" altLang="hu-HU" sz="2800" dirty="0"/>
              <a:t> </a:t>
            </a:r>
            <a:r>
              <a:rPr lang="hu-HU" altLang="hu-HU" sz="2800" dirty="0" err="1"/>
              <a:t>condylus</a:t>
            </a:r>
            <a:br>
              <a:rPr lang="hu-HU" altLang="hu-HU" sz="2800" dirty="0"/>
            </a:br>
            <a:br>
              <a:rPr lang="hu-HU" altLang="hu-HU" sz="2800" dirty="0"/>
            </a:br>
            <a:r>
              <a:rPr lang="hu-HU" altLang="hu-HU" sz="2800" dirty="0"/>
              <a:t> </a:t>
            </a:r>
            <a:r>
              <a:rPr lang="hu-HU" altLang="hu-HU" sz="2800" dirty="0" err="1"/>
              <a:t>hypoplasiája</a:t>
            </a:r>
            <a:endParaRPr lang="hu-HU" dirty="0"/>
          </a:p>
        </p:txBody>
      </p:sp>
      <p:pic>
        <p:nvPicPr>
          <p:cNvPr id="25602" name="Picture 5" descr="DSC_0572">
            <a:extLst>
              <a:ext uri="{FF2B5EF4-FFF2-40B4-BE49-F238E27FC236}">
                <a16:creationId xmlns:a16="http://schemas.microsoft.com/office/drawing/2014/main" id="{B3ED6B32-26B9-4D70-8CB3-DB5EA1255B62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891088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Line 11">
            <a:extLst>
              <a:ext uri="{FF2B5EF4-FFF2-40B4-BE49-F238E27FC236}">
                <a16:creationId xmlns:a16="http://schemas.microsoft.com/office/drawing/2014/main" id="{6CC42245-8E29-4271-8DBF-42C3A17F3DD3}"/>
              </a:ext>
            </a:extLst>
          </p:cNvPr>
          <p:cNvSpPr>
            <a:spLocks noChangeShapeType="1"/>
          </p:cNvSpPr>
          <p:nvPr/>
        </p:nvSpPr>
        <p:spPr bwMode="auto">
          <a:xfrm>
            <a:off x="5951539" y="2276476"/>
            <a:ext cx="73025" cy="73025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5607" name="Line 15">
            <a:extLst>
              <a:ext uri="{FF2B5EF4-FFF2-40B4-BE49-F238E27FC236}">
                <a16:creationId xmlns:a16="http://schemas.microsoft.com/office/drawing/2014/main" id="{7DB90498-B49D-4E46-BDCF-469F68332ED6}"/>
              </a:ext>
            </a:extLst>
          </p:cNvPr>
          <p:cNvSpPr>
            <a:spLocks noChangeShapeType="1"/>
          </p:cNvSpPr>
          <p:nvPr/>
        </p:nvSpPr>
        <p:spPr bwMode="auto">
          <a:xfrm>
            <a:off x="5664201" y="2349501"/>
            <a:ext cx="2232025" cy="2879725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5608" name="Line 16">
            <a:extLst>
              <a:ext uri="{FF2B5EF4-FFF2-40B4-BE49-F238E27FC236}">
                <a16:creationId xmlns:a16="http://schemas.microsoft.com/office/drawing/2014/main" id="{4F62185D-09E8-4EAF-BB90-1E859458B80A}"/>
              </a:ext>
            </a:extLst>
          </p:cNvPr>
          <p:cNvSpPr>
            <a:spLocks noChangeShapeType="1"/>
          </p:cNvSpPr>
          <p:nvPr/>
        </p:nvSpPr>
        <p:spPr bwMode="auto">
          <a:xfrm>
            <a:off x="5664200" y="2420939"/>
            <a:ext cx="71438" cy="2376487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5610" name="Line 19">
            <a:extLst>
              <a:ext uri="{FF2B5EF4-FFF2-40B4-BE49-F238E27FC236}">
                <a16:creationId xmlns:a16="http://schemas.microsoft.com/office/drawing/2014/main" id="{4DC1A753-FA5E-4FD9-8500-AA4B6F3BAF0E}"/>
              </a:ext>
            </a:extLst>
          </p:cNvPr>
          <p:cNvSpPr>
            <a:spLocks noChangeShapeType="1"/>
          </p:cNvSpPr>
          <p:nvPr/>
        </p:nvSpPr>
        <p:spPr bwMode="auto">
          <a:xfrm>
            <a:off x="6024564" y="2060576"/>
            <a:ext cx="71437" cy="2663825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372757" name="Text Box 21">
            <a:extLst>
              <a:ext uri="{FF2B5EF4-FFF2-40B4-BE49-F238E27FC236}">
                <a16:creationId xmlns:a16="http://schemas.microsoft.com/office/drawing/2014/main" id="{28DE1722-A5CE-485B-98E6-51D8F91E2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3700" y="4437063"/>
            <a:ext cx="36004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hu-HU" altLang="hu-HU" sz="2800" b="1" dirty="0">
                <a:solidFill>
                  <a:schemeClr val="bg1"/>
                </a:solidFill>
              </a:rPr>
              <a:t>A mediális</a:t>
            </a:r>
            <a:endParaRPr lang="hu-HU" altLang="hu-HU" sz="2800" b="1" dirty="0">
              <a:solidFill>
                <a:srgbClr val="FF0000"/>
              </a:solidFill>
            </a:endParaRPr>
          </a:p>
        </p:txBody>
      </p:sp>
      <p:sp>
        <p:nvSpPr>
          <p:cNvPr id="372758" name="AutoShape 22">
            <a:extLst>
              <a:ext uri="{FF2B5EF4-FFF2-40B4-BE49-F238E27FC236}">
                <a16:creationId xmlns:a16="http://schemas.microsoft.com/office/drawing/2014/main" id="{7B483C2C-5BF9-4593-8BB9-10B9066A8A79}"/>
              </a:ext>
            </a:extLst>
          </p:cNvPr>
          <p:cNvSpPr>
            <a:spLocks/>
          </p:cNvSpPr>
          <p:nvPr/>
        </p:nvSpPr>
        <p:spPr bwMode="auto">
          <a:xfrm>
            <a:off x="3482975" y="4724401"/>
            <a:ext cx="71438" cy="360362"/>
          </a:xfrm>
          <a:prstGeom prst="leftBrace">
            <a:avLst>
              <a:gd name="adj1" fmla="val 42037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hu-HU" altLang="hu-HU"/>
          </a:p>
        </p:txBody>
      </p:sp>
      <p:sp>
        <p:nvSpPr>
          <p:cNvPr id="372759" name="AutoShape 23">
            <a:extLst>
              <a:ext uri="{FF2B5EF4-FFF2-40B4-BE49-F238E27FC236}">
                <a16:creationId xmlns:a16="http://schemas.microsoft.com/office/drawing/2014/main" id="{E93C7A8E-2850-4B8F-9F7E-4FD4AFB6E28C}"/>
              </a:ext>
            </a:extLst>
          </p:cNvPr>
          <p:cNvSpPr>
            <a:spLocks/>
          </p:cNvSpPr>
          <p:nvPr/>
        </p:nvSpPr>
        <p:spPr bwMode="auto">
          <a:xfrm>
            <a:off x="4450557" y="4662488"/>
            <a:ext cx="71437" cy="720725"/>
          </a:xfrm>
          <a:prstGeom prst="rightBrace">
            <a:avLst>
              <a:gd name="adj1" fmla="val 84075"/>
              <a:gd name="adj2" fmla="val 50000"/>
            </a:avLst>
          </a:prstGeom>
          <a:noFill/>
          <a:ln w="38100">
            <a:solidFill>
              <a:srgbClr val="66FF33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hu-HU" altLang="hu-HU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626" name="Rectangle 2">
            <a:extLst>
              <a:ext uri="{FF2B5EF4-FFF2-40B4-BE49-F238E27FC236}">
                <a16:creationId xmlns:a16="http://schemas.microsoft.com/office/drawing/2014/main" id="{4ABD1EEA-406C-474E-94D6-D06B9DAD6A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8213" y="695325"/>
            <a:ext cx="7772400" cy="781050"/>
          </a:xfrm>
        </p:spPr>
        <p:txBody>
          <a:bodyPr/>
          <a:lstStyle/>
          <a:p>
            <a:r>
              <a:rPr lang="hu-HU" altLang="hu-HU" dirty="0"/>
              <a:t>Sekély </a:t>
            </a:r>
            <a:r>
              <a:rPr lang="hu-HU" altLang="hu-HU" dirty="0" err="1"/>
              <a:t>patella</a:t>
            </a:r>
            <a:r>
              <a:rPr lang="hu-HU" altLang="hu-HU" dirty="0"/>
              <a:t> árok</a:t>
            </a:r>
          </a:p>
        </p:txBody>
      </p:sp>
      <p:pic>
        <p:nvPicPr>
          <p:cNvPr id="26627" name="Picture 4" descr="147">
            <a:extLst>
              <a:ext uri="{FF2B5EF4-FFF2-40B4-BE49-F238E27FC236}">
                <a16:creationId xmlns:a16="http://schemas.microsoft.com/office/drawing/2014/main" id="{8A3BD822-7F6D-4CC1-874B-4591B3DA580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8213" y="1568450"/>
            <a:ext cx="7956550" cy="5289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20-16b">
            <a:extLst>
              <a:ext uri="{FF2B5EF4-FFF2-40B4-BE49-F238E27FC236}">
                <a16:creationId xmlns:a16="http://schemas.microsoft.com/office/drawing/2014/main" id="{B0772DA3-6889-484F-B749-096876825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726" y="0"/>
            <a:ext cx="2581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27651" name="Rectangle 2">
            <a:extLst>
              <a:ext uri="{FF2B5EF4-FFF2-40B4-BE49-F238E27FC236}">
                <a16:creationId xmlns:a16="http://schemas.microsoft.com/office/drawing/2014/main" id="{D5BDF684-2300-4097-B4FE-E1943DB75F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260350"/>
            <a:ext cx="7080250" cy="1524000"/>
          </a:xfrm>
        </p:spPr>
        <p:txBody>
          <a:bodyPr/>
          <a:lstStyle/>
          <a:p>
            <a:pPr defTabSz="762000"/>
            <a:r>
              <a:rPr lang="hu-HU" altLang="hu-HU" dirty="0"/>
              <a:t>A </a:t>
            </a:r>
            <a:r>
              <a:rPr lang="hu-HU" altLang="hu-HU" u="sng" dirty="0"/>
              <a:t>mediális</a:t>
            </a:r>
            <a:r>
              <a:rPr lang="hu-HU" altLang="hu-HU" dirty="0"/>
              <a:t> </a:t>
            </a:r>
            <a:r>
              <a:rPr lang="hu-HU" altLang="hu-HU" dirty="0" err="1"/>
              <a:t>patellaficam</a:t>
            </a:r>
            <a:r>
              <a:rPr lang="hu-HU" altLang="hu-HU" dirty="0"/>
              <a:t> okai</a:t>
            </a:r>
            <a:br>
              <a:rPr lang="hu-HU" altLang="hu-HU" dirty="0"/>
            </a:br>
            <a:br>
              <a:rPr lang="hu-HU" altLang="hu-HU" dirty="0"/>
            </a:br>
            <a:r>
              <a:rPr lang="hu-HU" altLang="hu-HU" dirty="0" err="1"/>
              <a:t>Tibia</a:t>
            </a:r>
            <a:endParaRPr lang="hu-HU" altLang="hu-HU" dirty="0"/>
          </a:p>
        </p:txBody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0EF95770-9320-4E5F-9AA1-6371F36F02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9900" y="2133600"/>
            <a:ext cx="7605713" cy="4535488"/>
          </a:xfrm>
          <a:noFill/>
        </p:spPr>
        <p:txBody>
          <a:bodyPr/>
          <a:lstStyle/>
          <a:p>
            <a:pPr defTabSz="762000"/>
            <a:r>
              <a:rPr lang="hu-HU" altLang="hu-HU" dirty="0"/>
              <a:t>A </a:t>
            </a:r>
            <a:r>
              <a:rPr lang="hu-HU" altLang="hu-HU" dirty="0" err="1"/>
              <a:t>tibia</a:t>
            </a:r>
            <a:r>
              <a:rPr lang="hu-HU" altLang="hu-HU" dirty="0"/>
              <a:t> </a:t>
            </a:r>
            <a:r>
              <a:rPr lang="hu-HU" altLang="hu-HU" dirty="0" err="1"/>
              <a:t>plato</a:t>
            </a:r>
            <a:r>
              <a:rPr lang="hu-HU" altLang="hu-HU" dirty="0"/>
              <a:t> </a:t>
            </a:r>
            <a:r>
              <a:rPr lang="hu-HU" altLang="hu-HU" dirty="0" err="1"/>
              <a:t>lateralis</a:t>
            </a:r>
            <a:r>
              <a:rPr lang="hu-HU" altLang="hu-HU" dirty="0"/>
              <a:t> irányú megbillenése - </a:t>
            </a:r>
            <a:r>
              <a:rPr lang="hu-HU" altLang="hu-HU" dirty="0" err="1"/>
              <a:t>valgus</a:t>
            </a:r>
            <a:r>
              <a:rPr lang="hu-HU" altLang="hu-HU" dirty="0"/>
              <a:t> </a:t>
            </a:r>
          </a:p>
          <a:p>
            <a:pPr defTabSz="762000"/>
            <a:endParaRPr lang="hu-HU" altLang="hu-HU" dirty="0"/>
          </a:p>
          <a:p>
            <a:pPr defTabSz="762000"/>
            <a:r>
              <a:rPr lang="hu-HU" altLang="hu-HU" dirty="0"/>
              <a:t>A </a:t>
            </a:r>
            <a:r>
              <a:rPr lang="hu-HU" altLang="hu-HU" dirty="0" err="1"/>
              <a:t>tibia</a:t>
            </a:r>
            <a:r>
              <a:rPr lang="hu-HU" altLang="hu-HU" dirty="0"/>
              <a:t> </a:t>
            </a:r>
            <a:r>
              <a:rPr lang="hu-HU" altLang="hu-HU" dirty="0" err="1"/>
              <a:t>proximális</a:t>
            </a:r>
            <a:r>
              <a:rPr lang="hu-HU" altLang="hu-HU" dirty="0"/>
              <a:t> részének mediális torziója</a:t>
            </a:r>
          </a:p>
          <a:p>
            <a:pPr defTabSz="762000"/>
            <a:endParaRPr lang="hu-HU" altLang="hu-HU" dirty="0"/>
          </a:p>
          <a:p>
            <a:pPr defTabSz="762000"/>
            <a:r>
              <a:rPr lang="hu-HU" altLang="hu-HU" dirty="0"/>
              <a:t>A </a:t>
            </a:r>
            <a:r>
              <a:rPr lang="hu-HU" altLang="hu-HU" dirty="0" err="1"/>
              <a:t>tuberositas</a:t>
            </a:r>
            <a:r>
              <a:rPr lang="hu-HU" altLang="hu-HU" dirty="0"/>
              <a:t> </a:t>
            </a:r>
            <a:r>
              <a:rPr lang="hu-HU" altLang="hu-HU" dirty="0" err="1"/>
              <a:t>tibiae</a:t>
            </a:r>
            <a:r>
              <a:rPr lang="hu-HU" altLang="hu-HU" dirty="0"/>
              <a:t> </a:t>
            </a:r>
            <a:r>
              <a:rPr lang="hu-HU" altLang="hu-HU" dirty="0" err="1"/>
              <a:t>medialis</a:t>
            </a:r>
            <a:r>
              <a:rPr lang="hu-HU" altLang="hu-HU" dirty="0"/>
              <a:t> </a:t>
            </a:r>
            <a:r>
              <a:rPr lang="hu-HU" altLang="hu-HU" dirty="0" err="1"/>
              <a:t>helyeződése</a:t>
            </a:r>
            <a:br>
              <a:rPr lang="hu-HU" altLang="hu-HU" dirty="0"/>
            </a:br>
            <a:endParaRPr lang="hu-HU" altLang="hu-HU" dirty="0"/>
          </a:p>
          <a:p>
            <a:pPr marL="0" indent="0" defTabSz="762000">
              <a:buNone/>
            </a:pPr>
            <a:r>
              <a:rPr lang="hu-HU" altLang="hu-HU" dirty="0"/>
              <a:t> </a:t>
            </a:r>
            <a:br>
              <a:rPr lang="hu-HU" altLang="hu-HU" dirty="0"/>
            </a:br>
            <a:endParaRPr lang="hu-HU" altLang="hu-HU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4">
            <a:extLst>
              <a:ext uri="{FF2B5EF4-FFF2-40B4-BE49-F238E27FC236}">
                <a16:creationId xmlns:a16="http://schemas.microsoft.com/office/drawing/2014/main" id="{381F0024-1800-46BF-98C2-A8D259D550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8063" y="1001714"/>
            <a:ext cx="33374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Char char="l"/>
            </a:pPr>
            <a:endParaRPr lang="hu-HU" altLang="hu-HU"/>
          </a:p>
          <a:p>
            <a:endParaRPr lang="hu-HU" altLang="hu-HU" b="1">
              <a:solidFill>
                <a:srgbClr val="66FF33"/>
              </a:solidFill>
            </a:endParaRPr>
          </a:p>
        </p:txBody>
      </p:sp>
      <p:sp>
        <p:nvSpPr>
          <p:cNvPr id="28676" name="Text Box 6">
            <a:extLst>
              <a:ext uri="{FF2B5EF4-FFF2-40B4-BE49-F238E27FC236}">
                <a16:creationId xmlns:a16="http://schemas.microsoft.com/office/drawing/2014/main" id="{31D48B4C-356C-488B-96FE-926121469D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2925" y="524660"/>
            <a:ext cx="489108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hu-HU" altLang="hu-HU" sz="2800" b="1" dirty="0">
                <a:solidFill>
                  <a:schemeClr val="tx2"/>
                </a:solidFill>
              </a:rPr>
              <a:t>A </a:t>
            </a:r>
            <a:r>
              <a:rPr lang="hu-HU" altLang="hu-HU" sz="2800" b="1" dirty="0" err="1">
                <a:solidFill>
                  <a:schemeClr val="tx2"/>
                </a:solidFill>
              </a:rPr>
              <a:t>tibia</a:t>
            </a:r>
            <a:r>
              <a:rPr lang="hu-HU" altLang="hu-HU" sz="2800" b="1" dirty="0">
                <a:solidFill>
                  <a:schemeClr val="tx2"/>
                </a:solidFill>
              </a:rPr>
              <a:t> </a:t>
            </a:r>
            <a:r>
              <a:rPr lang="hu-HU" altLang="hu-HU" sz="2800" b="1" dirty="0" err="1">
                <a:solidFill>
                  <a:schemeClr val="tx2"/>
                </a:solidFill>
              </a:rPr>
              <a:t>plato</a:t>
            </a:r>
            <a:r>
              <a:rPr lang="hu-HU" altLang="hu-HU" sz="2800" b="1" dirty="0">
                <a:solidFill>
                  <a:schemeClr val="tx2"/>
                </a:solidFill>
              </a:rPr>
              <a:t> </a:t>
            </a:r>
            <a:r>
              <a:rPr lang="hu-HU" altLang="hu-HU" sz="2800" b="1" dirty="0" err="1">
                <a:solidFill>
                  <a:schemeClr val="tx2"/>
                </a:solidFill>
              </a:rPr>
              <a:t>lateralis</a:t>
            </a:r>
            <a:r>
              <a:rPr lang="hu-HU" altLang="hu-HU" sz="2800" b="1" dirty="0">
                <a:solidFill>
                  <a:schemeClr val="tx2"/>
                </a:solidFill>
              </a:rPr>
              <a:t> irányú megbillenése - </a:t>
            </a:r>
            <a:r>
              <a:rPr lang="hu-HU" altLang="hu-HU" sz="2800" b="1" dirty="0" err="1">
                <a:solidFill>
                  <a:schemeClr val="tx2"/>
                </a:solidFill>
              </a:rPr>
              <a:t>valgus</a:t>
            </a:r>
            <a:r>
              <a:rPr lang="hu-HU" altLang="hu-HU" b="1" dirty="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1941C257-F9A9-4599-BB3F-340FA3FD16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23"/>
          <a:stretch/>
        </p:blipFill>
        <p:spPr bwMode="auto">
          <a:xfrm>
            <a:off x="3117906" y="1132000"/>
            <a:ext cx="3073343" cy="5705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38DE0064-E844-4F31-A93F-7F96816926B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5" t="17365" r="13369" b="-1"/>
          <a:stretch/>
        </p:blipFill>
        <p:spPr>
          <a:xfrm>
            <a:off x="-109363" y="20152"/>
            <a:ext cx="3262251" cy="683784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5" descr="149">
            <a:extLst>
              <a:ext uri="{FF2B5EF4-FFF2-40B4-BE49-F238E27FC236}">
                <a16:creationId xmlns:a16="http://schemas.microsoft.com/office/drawing/2014/main" id="{A50B522C-C66F-425E-AABD-F7ECC5EF57D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49500" y="1024433"/>
            <a:ext cx="8318500" cy="552400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Rectangle 4">
            <a:extLst>
              <a:ext uri="{FF2B5EF4-FFF2-40B4-BE49-F238E27FC236}">
                <a16:creationId xmlns:a16="http://schemas.microsoft.com/office/drawing/2014/main" id="{1D8EC4F9-0615-40A1-9FAF-80408EFE29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6887" y="470396"/>
            <a:ext cx="10171113" cy="1108075"/>
          </a:xfrm>
          <a:noFill/>
          <a:effectLst/>
        </p:spPr>
        <p:txBody>
          <a:bodyPr/>
          <a:lstStyle/>
          <a:p>
            <a:pPr>
              <a:defRPr/>
            </a:pPr>
            <a:r>
              <a:rPr lang="hu-HU" sz="4000" dirty="0"/>
              <a:t>A </a:t>
            </a:r>
            <a:r>
              <a:rPr lang="hu-HU" sz="4000" dirty="0" err="1"/>
              <a:t>tuberositas</a:t>
            </a:r>
            <a:r>
              <a:rPr lang="hu-HU" sz="4000" dirty="0"/>
              <a:t> </a:t>
            </a:r>
            <a:r>
              <a:rPr lang="hu-HU" sz="4000" dirty="0" err="1"/>
              <a:t>tibiae</a:t>
            </a:r>
            <a:r>
              <a:rPr lang="hu-HU" sz="4000" dirty="0"/>
              <a:t> </a:t>
            </a:r>
            <a:r>
              <a:rPr lang="hu-HU" sz="4000" dirty="0" err="1"/>
              <a:t>medialis</a:t>
            </a:r>
            <a:r>
              <a:rPr lang="hu-HU" sz="4000" dirty="0"/>
              <a:t> helyeződése</a:t>
            </a:r>
          </a:p>
        </p:txBody>
      </p:sp>
      <p:sp>
        <p:nvSpPr>
          <p:cNvPr id="30724" name="Oval 7">
            <a:extLst>
              <a:ext uri="{FF2B5EF4-FFF2-40B4-BE49-F238E27FC236}">
                <a16:creationId xmlns:a16="http://schemas.microsoft.com/office/drawing/2014/main" id="{EDBEF25E-EBA5-461F-A074-3C09668E8C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48700" y="4432299"/>
            <a:ext cx="800100" cy="800101"/>
          </a:xfrm>
          <a:prstGeom prst="ellipse">
            <a:avLst/>
          </a:prstGeom>
          <a:noFill/>
          <a:ln w="38100">
            <a:solidFill>
              <a:srgbClr val="66FF33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hu-HU" altLang="hu-H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D33DEC5-2F73-4239-B0A9-CE33884D10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70" y="1727201"/>
            <a:ext cx="12089130" cy="4127399"/>
          </a:xfrm>
        </p:spPr>
        <p:txBody>
          <a:bodyPr/>
          <a:lstStyle/>
          <a:p>
            <a:r>
              <a:rPr lang="hu-HU" noProof="0" dirty="0"/>
              <a:t>Az esetek túlnyomó többsége örökletes	(fajtadiszpozíció, kétoldali előfordulás)</a:t>
            </a:r>
            <a:br>
              <a:rPr lang="hu-HU" noProof="0" dirty="0"/>
            </a:br>
            <a:endParaRPr lang="en-US" noProof="0" dirty="0"/>
          </a:p>
          <a:p>
            <a:r>
              <a:rPr lang="hu-HU" noProof="0" dirty="0"/>
              <a:t>Kis százalékban lehet traumás</a:t>
            </a:r>
          </a:p>
          <a:p>
            <a:endParaRPr lang="hu-HU" dirty="0"/>
          </a:p>
          <a:p>
            <a:r>
              <a:rPr lang="hu-HU" noProof="0" dirty="0"/>
              <a:t>Esetenként EKSZ vagy egyéb térdműtét következménye is lehet „</a:t>
            </a:r>
            <a:r>
              <a:rPr lang="hu-HU" noProof="0" dirty="0" err="1"/>
              <a:t>jatrogén</a:t>
            </a:r>
            <a:r>
              <a:rPr lang="hu-HU" noProof="0" dirty="0"/>
              <a:t>”</a:t>
            </a:r>
            <a:endParaRPr lang="en-US" noProof="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625D7E1-E461-4B6A-BB24-D924CA67D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noProof="0" dirty="0" err="1"/>
              <a:t>Etiologia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47384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1080050-45E8-49DE-90AE-50498CF60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</a:t>
            </a:r>
            <a:r>
              <a:rPr lang="hu-HU" dirty="0" err="1"/>
              <a:t>patellaficam</a:t>
            </a:r>
            <a:r>
              <a:rPr lang="hu-HU" dirty="0"/>
              <a:t> terápiája</a:t>
            </a: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54818BE1-2FB0-4174-A37B-C14F3533B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pic>
        <p:nvPicPr>
          <p:cNvPr id="8" name="20190219_095412">
            <a:hlinkClick r:id="" action="ppaction://media"/>
            <a:extLst>
              <a:ext uri="{FF2B5EF4-FFF2-40B4-BE49-F238E27FC236}">
                <a16:creationId xmlns:a16="http://schemas.microsoft.com/office/drawing/2014/main" id="{432F305B-FBA8-473E-86DA-067EF1FF42F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27288" y="1727200"/>
            <a:ext cx="7337425" cy="4127500"/>
          </a:xfrm>
        </p:spPr>
      </p:pic>
    </p:spTree>
    <p:extLst>
      <p:ext uri="{BB962C8B-B14F-4D97-AF65-F5344CB8AC3E}">
        <p14:creationId xmlns:p14="http://schemas.microsoft.com/office/powerpoint/2010/main" val="4159241393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6669F3A-6CE4-4B73-8FD3-AFABF63C2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Sok esetben tünetmentes, de idővel </a:t>
            </a:r>
            <a:r>
              <a:rPr lang="hu-HU" dirty="0" err="1"/>
              <a:t>progrediál</a:t>
            </a:r>
            <a:r>
              <a:rPr lang="hu-HU" dirty="0"/>
              <a:t>!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420F8FD-8CFC-4088-804D-0EC0C0B1A8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Rosszabbodnak a végtag deformitások</a:t>
            </a:r>
          </a:p>
          <a:p>
            <a:endParaRPr lang="hu-HU" dirty="0"/>
          </a:p>
          <a:p>
            <a:r>
              <a:rPr lang="hu-HU" dirty="0"/>
              <a:t>Emelkedik a besorolási szám / </a:t>
            </a:r>
            <a:r>
              <a:rPr lang="hu-HU" dirty="0" err="1"/>
              <a:t>grade</a:t>
            </a:r>
            <a:r>
              <a:rPr lang="hu-HU" dirty="0"/>
              <a:t> III-IV</a:t>
            </a:r>
          </a:p>
          <a:p>
            <a:endParaRPr lang="hu-HU" dirty="0"/>
          </a:p>
          <a:p>
            <a:r>
              <a:rPr lang="hu-HU" dirty="0"/>
              <a:t>Fokozódik az </a:t>
            </a:r>
            <a:r>
              <a:rPr lang="hu-HU" dirty="0" err="1"/>
              <a:t>artrózis</a:t>
            </a:r>
            <a:endParaRPr lang="hu-HU" dirty="0"/>
          </a:p>
          <a:p>
            <a:endParaRPr lang="hu-HU" dirty="0"/>
          </a:p>
          <a:p>
            <a:r>
              <a:rPr lang="hu-HU" dirty="0"/>
              <a:t>EKSZ társulhat hozzá</a:t>
            </a: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D04BE354-B892-4E06-B948-94383B2A6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0ABEF0AE-4995-4662-85E8-1D013A1D3B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37037" r="31528" b="13888"/>
          <a:stretch/>
        </p:blipFill>
        <p:spPr>
          <a:xfrm rot="5400000">
            <a:off x="4105347" y="3048302"/>
            <a:ext cx="3981307" cy="3638091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C484B32C-6686-4836-AA07-83362D3A99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6" t="14212" r="31388" b="19121"/>
          <a:stretch/>
        </p:blipFill>
        <p:spPr>
          <a:xfrm rot="10800000">
            <a:off x="7915046" y="1933574"/>
            <a:ext cx="4276954" cy="4924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8701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4CCEE6F-DDCE-4C4A-AFC4-067982449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natural history of canine occult Grade II medial patellar</a:t>
            </a:r>
            <a:br>
              <a:rPr lang="hu-HU" dirty="0"/>
            </a:br>
            <a:br>
              <a:rPr lang="hu-HU" dirty="0"/>
            </a:br>
            <a:r>
              <a:rPr lang="en-US" dirty="0"/>
              <a:t>luxation: an observational study</a:t>
            </a:r>
            <a:br>
              <a:rPr lang="en-US" dirty="0"/>
            </a:b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FCD4BD6-1101-4C03-80AD-D4C5838E0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hu-HU" dirty="0">
                <a:solidFill>
                  <a:srgbClr val="1C1D1E"/>
                </a:solidFill>
                <a:latin typeface="Open Sans" panose="020B0606030504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							L. </a:t>
            </a:r>
            <a:r>
              <a:rPr lang="hu-HU" dirty="0" err="1">
                <a:solidFill>
                  <a:srgbClr val="1C1D1E"/>
                </a:solidFill>
                <a:latin typeface="Open Sans" panose="020B0606030504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Hamilton</a:t>
            </a:r>
            <a:r>
              <a:rPr lang="hu-HU" dirty="0" err="1">
                <a:solidFill>
                  <a:srgbClr val="1C1D1E"/>
                </a:solidFill>
                <a:latin typeface="Open Sans" panose="020B0606030504020204" pitchFamily="34" charset="0"/>
              </a:rPr>
              <a:t>,et</a:t>
            </a:r>
            <a:r>
              <a:rPr lang="hu-HU" dirty="0">
                <a:solidFill>
                  <a:srgbClr val="1C1D1E"/>
                </a:solidFill>
                <a:latin typeface="Open Sans" panose="020B0606030504020204" pitchFamily="34" charset="0"/>
              </a:rPr>
              <a:t> </a:t>
            </a:r>
            <a:r>
              <a:rPr lang="hu-HU" dirty="0" err="1">
                <a:solidFill>
                  <a:srgbClr val="1C1D1E"/>
                </a:solidFill>
                <a:latin typeface="Open Sans" panose="020B0606030504020204" pitchFamily="34" charset="0"/>
              </a:rPr>
              <a:t>al</a:t>
            </a:r>
            <a:r>
              <a:rPr lang="hu-HU" dirty="0">
                <a:solidFill>
                  <a:srgbClr val="1C1D1E"/>
                </a:solidFill>
                <a:latin typeface="Open Sans" panose="020B0606030504020204" pitchFamily="34" charset="0"/>
              </a:rPr>
              <a:t>.</a:t>
            </a:r>
          </a:p>
          <a:p>
            <a:pPr marL="0" indent="0" algn="l">
              <a:buNone/>
            </a:pPr>
            <a:r>
              <a:rPr lang="hu-HU" dirty="0">
                <a:solidFill>
                  <a:srgbClr val="8B8B8B"/>
                </a:solidFill>
                <a:latin typeface="Open Sans" panose="020B0606030504020204" pitchFamily="34" charset="0"/>
              </a:rPr>
              <a:t>							JSAP</a:t>
            </a:r>
            <a:r>
              <a:rPr lang="hu-HU" b="0" i="0" dirty="0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hu-HU" b="0" i="0" dirty="0" err="1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January</a:t>
            </a:r>
            <a:r>
              <a:rPr lang="hu-HU" b="0" i="0" dirty="0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 2020</a:t>
            </a:r>
          </a:p>
          <a:p>
            <a:pPr marL="0" indent="0" algn="l">
              <a:buNone/>
            </a:pPr>
            <a:endParaRPr lang="hu-HU" dirty="0">
              <a:solidFill>
                <a:srgbClr val="1C1D1E"/>
              </a:solidFill>
              <a:latin typeface="Open Sans" panose="020B0606030504020204" pitchFamily="34" charset="0"/>
            </a:endParaRPr>
          </a:p>
          <a:p>
            <a:pPr marL="0" indent="0" algn="l">
              <a:buNone/>
            </a:pPr>
            <a:r>
              <a:rPr lang="hu-HU" b="0" i="0" dirty="0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Tünetmentes, </a:t>
            </a:r>
            <a:r>
              <a:rPr lang="hu-HU" b="0" i="0" dirty="0" err="1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grade</a:t>
            </a:r>
            <a:r>
              <a:rPr lang="hu-HU" b="0" i="0" dirty="0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 II-es kutyák</a:t>
            </a:r>
          </a:p>
          <a:p>
            <a:pPr marL="0" indent="0" algn="l">
              <a:buNone/>
            </a:pPr>
            <a:endParaRPr lang="hu-HU" dirty="0">
              <a:solidFill>
                <a:srgbClr val="1C1D1E"/>
              </a:solidFill>
              <a:latin typeface="Open Sans" panose="020B0606030504020204" pitchFamily="34" charset="0"/>
            </a:endParaRPr>
          </a:p>
          <a:p>
            <a:pPr marL="0" indent="0" algn="l">
              <a:buNone/>
            </a:pPr>
            <a:r>
              <a:rPr lang="hu-HU" b="0" i="0" dirty="0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4 év utókövetés</a:t>
            </a:r>
          </a:p>
          <a:p>
            <a:pPr marL="0" indent="0" algn="l">
              <a:buNone/>
            </a:pPr>
            <a:endParaRPr lang="hu-HU" dirty="0">
              <a:solidFill>
                <a:srgbClr val="1C1D1E"/>
              </a:solidFill>
              <a:latin typeface="Open Sans" panose="020B0606030504020204" pitchFamily="34" charset="0"/>
            </a:endParaRPr>
          </a:p>
          <a:p>
            <a:pPr marL="0" indent="0" algn="l">
              <a:buNone/>
            </a:pPr>
            <a:r>
              <a:rPr lang="hu-HU" b="0" i="0" dirty="0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50% került műtétre sántaság miatt!</a:t>
            </a:r>
            <a:endParaRPr lang="hu-HU" b="0" i="0" dirty="0">
              <a:solidFill>
                <a:srgbClr val="767676"/>
              </a:solidFill>
              <a:effectLst/>
              <a:latin typeface="Open Sans" panose="020B0606030504020204" pitchFamily="34" charset="0"/>
            </a:endParaRPr>
          </a:p>
          <a:p>
            <a:endParaRPr lang="hu-HU" dirty="0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38BE135E-79A6-4DA2-8A91-C0FAD356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678738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9A1D627-0F21-4E16-B68F-0F644B180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</a:t>
            </a:r>
            <a:r>
              <a:rPr lang="hu-HU" dirty="0" err="1"/>
              <a:t>patellaficam</a:t>
            </a:r>
            <a:r>
              <a:rPr lang="hu-HU" dirty="0"/>
              <a:t> terápiája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64CF06F-59AD-4BD2-916D-FAA3BB0594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984" y="1727201"/>
            <a:ext cx="4720166" cy="4127399"/>
          </a:xfrm>
        </p:spPr>
        <p:txBody>
          <a:bodyPr/>
          <a:lstStyle/>
          <a:p>
            <a:r>
              <a:rPr lang="hu-HU" dirty="0" err="1"/>
              <a:t>Retinaculotomia</a:t>
            </a:r>
            <a:endParaRPr lang="hu-HU" dirty="0"/>
          </a:p>
          <a:p>
            <a:endParaRPr lang="hu-HU" dirty="0"/>
          </a:p>
          <a:p>
            <a:r>
              <a:rPr lang="hu-HU" dirty="0" err="1"/>
              <a:t>Patellaárok</a:t>
            </a:r>
            <a:r>
              <a:rPr lang="hu-HU" dirty="0"/>
              <a:t> mélyítés</a:t>
            </a:r>
          </a:p>
          <a:p>
            <a:endParaRPr lang="hu-HU" dirty="0"/>
          </a:p>
          <a:p>
            <a:r>
              <a:rPr lang="hu-HU" dirty="0" err="1"/>
              <a:t>Tuberositas</a:t>
            </a:r>
            <a:r>
              <a:rPr lang="hu-HU" dirty="0"/>
              <a:t> </a:t>
            </a:r>
            <a:r>
              <a:rPr lang="hu-HU" dirty="0" err="1"/>
              <a:t>tibiae</a:t>
            </a:r>
            <a:r>
              <a:rPr lang="hu-HU" dirty="0"/>
              <a:t> </a:t>
            </a:r>
            <a:r>
              <a:rPr lang="hu-HU" dirty="0" err="1"/>
              <a:t>transpositio</a:t>
            </a:r>
            <a:endParaRPr lang="hu-HU" dirty="0"/>
          </a:p>
          <a:p>
            <a:endParaRPr lang="hu-HU" dirty="0"/>
          </a:p>
          <a:p>
            <a:r>
              <a:rPr lang="hu-HU" dirty="0" err="1"/>
              <a:t>Retinaculum</a:t>
            </a:r>
            <a:r>
              <a:rPr lang="hu-HU" dirty="0"/>
              <a:t> </a:t>
            </a:r>
            <a:r>
              <a:rPr lang="hu-HU" dirty="0" err="1"/>
              <a:t>imbrikáció</a:t>
            </a:r>
            <a:endParaRPr lang="hu-HU" dirty="0"/>
          </a:p>
          <a:p>
            <a:endParaRPr lang="hu-HU" dirty="0"/>
          </a:p>
          <a:p>
            <a:r>
              <a:rPr lang="hu-HU" dirty="0"/>
              <a:t>(</a:t>
            </a:r>
            <a:r>
              <a:rPr lang="hu-HU" dirty="0" err="1"/>
              <a:t>tibia</a:t>
            </a:r>
            <a:r>
              <a:rPr lang="hu-HU" dirty="0"/>
              <a:t> </a:t>
            </a:r>
            <a:r>
              <a:rPr lang="hu-HU" dirty="0" err="1"/>
              <a:t>antirotáció</a:t>
            </a:r>
            <a:r>
              <a:rPr lang="hu-HU" dirty="0"/>
              <a:t>)</a:t>
            </a:r>
          </a:p>
          <a:p>
            <a:endParaRPr lang="hu-HU" dirty="0"/>
          </a:p>
          <a:p>
            <a:r>
              <a:rPr lang="hu-HU" dirty="0" err="1"/>
              <a:t>Femur</a:t>
            </a:r>
            <a:r>
              <a:rPr lang="hu-HU" dirty="0"/>
              <a:t> és </a:t>
            </a:r>
            <a:r>
              <a:rPr lang="hu-HU" dirty="0" err="1"/>
              <a:t>tibia</a:t>
            </a:r>
            <a:r>
              <a:rPr lang="hu-HU" dirty="0"/>
              <a:t> korrekció</a:t>
            </a: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966F9C36-49D7-4BF7-AC50-7B9681CEF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90184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9A1D627-0F21-4E16-B68F-0F644B180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</a:t>
            </a:r>
            <a:r>
              <a:rPr lang="hu-HU" dirty="0" err="1"/>
              <a:t>patellaficam</a:t>
            </a:r>
            <a:r>
              <a:rPr lang="hu-HU" dirty="0"/>
              <a:t> terápiája - </a:t>
            </a:r>
            <a:r>
              <a:rPr lang="hu-HU" dirty="0" err="1"/>
              <a:t>Retinaculotomia</a:t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64CF06F-59AD-4BD2-916D-FAA3BB0594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376" y="2107457"/>
            <a:ext cx="7943850" cy="4127399"/>
          </a:xfrm>
        </p:spPr>
        <p:txBody>
          <a:bodyPr/>
          <a:lstStyle/>
          <a:p>
            <a:pPr marL="0" indent="0">
              <a:buNone/>
            </a:pPr>
            <a:r>
              <a:rPr lang="hu-HU" dirty="0"/>
              <a:t>Rutinszerű alkalmazása növelte a komplikációt</a:t>
            </a:r>
            <a:br>
              <a:rPr lang="hu-HU" dirty="0"/>
            </a:br>
            <a:br>
              <a:rPr lang="hu-HU" dirty="0"/>
            </a:br>
            <a:r>
              <a:rPr lang="hu-HU" dirty="0"/>
              <a:t>ezért csak olyan esetekben javasolt, ahol máskülönben </a:t>
            </a:r>
            <a:br>
              <a:rPr lang="hu-HU" dirty="0"/>
            </a:br>
            <a:br>
              <a:rPr lang="hu-HU" dirty="0"/>
            </a:br>
            <a:r>
              <a:rPr lang="hu-HU" dirty="0"/>
              <a:t>nem helyezhető vissza a </a:t>
            </a:r>
            <a:r>
              <a:rPr lang="hu-HU" dirty="0" err="1"/>
              <a:t>patella</a:t>
            </a:r>
            <a:r>
              <a:rPr lang="hu-HU" dirty="0"/>
              <a:t>  	</a:t>
            </a:r>
            <a:r>
              <a:rPr lang="hu-HU" dirty="0" err="1"/>
              <a:t>Grade</a:t>
            </a:r>
            <a:r>
              <a:rPr lang="hu-HU" dirty="0"/>
              <a:t> III-IV.</a:t>
            </a:r>
          </a:p>
          <a:p>
            <a:endParaRPr lang="hu-HU" dirty="0"/>
          </a:p>
        </p:txBody>
      </p:sp>
      <p:pic>
        <p:nvPicPr>
          <p:cNvPr id="7" name="Tartalom helye 6">
            <a:extLst>
              <a:ext uri="{FF2B5EF4-FFF2-40B4-BE49-F238E27FC236}">
                <a16:creationId xmlns:a16="http://schemas.microsoft.com/office/drawing/2014/main" id="{6A6BE2BF-0031-46A9-9C36-CE2D322E4209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50" y="-435801"/>
            <a:ext cx="4095750" cy="7293801"/>
          </a:xfr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ABF7575C-9A5A-4E7B-9E0D-88ECC200221A}"/>
              </a:ext>
            </a:extLst>
          </p:cNvPr>
          <p:cNvSpPr txBox="1"/>
          <p:nvPr/>
        </p:nvSpPr>
        <p:spPr>
          <a:xfrm>
            <a:off x="333376" y="5569505"/>
            <a:ext cx="77628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400" dirty="0"/>
              <a:t>Kivéve a m. </a:t>
            </a:r>
            <a:r>
              <a:rPr lang="hu-HU" sz="2400" dirty="0" err="1"/>
              <a:t>sartotius</a:t>
            </a:r>
            <a:r>
              <a:rPr lang="hu-HU" sz="2400" dirty="0"/>
              <a:t> </a:t>
            </a:r>
            <a:r>
              <a:rPr lang="hu-HU" sz="2400" dirty="0" err="1"/>
              <a:t>cranialis</a:t>
            </a:r>
            <a:r>
              <a:rPr lang="hu-HU" sz="2400" dirty="0"/>
              <a:t> izomhasának átvágása</a:t>
            </a:r>
          </a:p>
        </p:txBody>
      </p:sp>
      <p:cxnSp>
        <p:nvCxnSpPr>
          <p:cNvPr id="8" name="Egyenes összekötő 7">
            <a:extLst>
              <a:ext uri="{FF2B5EF4-FFF2-40B4-BE49-F238E27FC236}">
                <a16:creationId xmlns:a16="http://schemas.microsoft.com/office/drawing/2014/main" id="{9F280E59-062D-4B27-94DD-37CE7CD95EA9}"/>
              </a:ext>
            </a:extLst>
          </p:cNvPr>
          <p:cNvCxnSpPr/>
          <p:nvPr/>
        </p:nvCxnSpPr>
        <p:spPr>
          <a:xfrm>
            <a:off x="9348788" y="2651919"/>
            <a:ext cx="1095375" cy="981075"/>
          </a:xfrm>
          <a:prstGeom prst="line">
            <a:avLst/>
          </a:prstGeom>
          <a:ln w="76200">
            <a:solidFill>
              <a:srgbClr val="5CDF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10">
            <a:extLst>
              <a:ext uri="{FF2B5EF4-FFF2-40B4-BE49-F238E27FC236}">
                <a16:creationId xmlns:a16="http://schemas.microsoft.com/office/drawing/2014/main" id="{F7550507-A8B1-4B3F-BCD7-2B138E808FA2}"/>
              </a:ext>
            </a:extLst>
          </p:cNvPr>
          <p:cNvCxnSpPr>
            <a:cxnSpLocks/>
          </p:cNvCxnSpPr>
          <p:nvPr/>
        </p:nvCxnSpPr>
        <p:spPr>
          <a:xfrm>
            <a:off x="9534525" y="2521347"/>
            <a:ext cx="909638" cy="798908"/>
          </a:xfrm>
          <a:prstGeom prst="line">
            <a:avLst/>
          </a:prstGeom>
          <a:ln w="76200">
            <a:solidFill>
              <a:srgbClr val="5CDF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11">
            <a:extLst>
              <a:ext uri="{FF2B5EF4-FFF2-40B4-BE49-F238E27FC236}">
                <a16:creationId xmlns:a16="http://schemas.microsoft.com/office/drawing/2014/main" id="{8DF02FAC-65B5-4AF7-A242-88263CFB860C}"/>
              </a:ext>
            </a:extLst>
          </p:cNvPr>
          <p:cNvCxnSpPr>
            <a:cxnSpLocks/>
          </p:cNvCxnSpPr>
          <p:nvPr/>
        </p:nvCxnSpPr>
        <p:spPr>
          <a:xfrm>
            <a:off x="9686925" y="2411810"/>
            <a:ext cx="790574" cy="621110"/>
          </a:xfrm>
          <a:prstGeom prst="line">
            <a:avLst/>
          </a:prstGeom>
          <a:ln w="76200">
            <a:solidFill>
              <a:srgbClr val="5CDF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12">
            <a:extLst>
              <a:ext uri="{FF2B5EF4-FFF2-40B4-BE49-F238E27FC236}">
                <a16:creationId xmlns:a16="http://schemas.microsoft.com/office/drawing/2014/main" id="{80F34C3A-DED8-48A0-95E8-F5DB35B4F730}"/>
              </a:ext>
            </a:extLst>
          </p:cNvPr>
          <p:cNvCxnSpPr>
            <a:cxnSpLocks/>
          </p:cNvCxnSpPr>
          <p:nvPr/>
        </p:nvCxnSpPr>
        <p:spPr>
          <a:xfrm>
            <a:off x="9686925" y="2204245"/>
            <a:ext cx="790574" cy="634205"/>
          </a:xfrm>
          <a:prstGeom prst="line">
            <a:avLst/>
          </a:prstGeom>
          <a:ln w="76200">
            <a:solidFill>
              <a:srgbClr val="5CDF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16">
            <a:extLst>
              <a:ext uri="{FF2B5EF4-FFF2-40B4-BE49-F238E27FC236}">
                <a16:creationId xmlns:a16="http://schemas.microsoft.com/office/drawing/2014/main" id="{39459E2E-6726-42BC-B2AE-DB5516519DA1}"/>
              </a:ext>
            </a:extLst>
          </p:cNvPr>
          <p:cNvCxnSpPr>
            <a:cxnSpLocks/>
          </p:cNvCxnSpPr>
          <p:nvPr/>
        </p:nvCxnSpPr>
        <p:spPr>
          <a:xfrm>
            <a:off x="1635380" y="6071889"/>
            <a:ext cx="2926788" cy="0"/>
          </a:xfrm>
          <a:prstGeom prst="line">
            <a:avLst/>
          </a:prstGeom>
          <a:ln w="76200">
            <a:solidFill>
              <a:srgbClr val="5CDF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05865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9A1D627-0F21-4E16-B68F-0F644B180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</a:t>
            </a:r>
            <a:r>
              <a:rPr lang="hu-HU" dirty="0" err="1"/>
              <a:t>patellaficam</a:t>
            </a:r>
            <a:r>
              <a:rPr lang="hu-HU" dirty="0"/>
              <a:t> terápiája - </a:t>
            </a:r>
            <a:r>
              <a:rPr lang="hu-HU" dirty="0" err="1"/>
              <a:t>Patellaárok</a:t>
            </a:r>
            <a:r>
              <a:rPr lang="hu-HU" dirty="0"/>
              <a:t> mélyítés</a:t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64CF06F-59AD-4BD2-916D-FAA3BB0594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983" y="1727201"/>
            <a:ext cx="10130367" cy="4127399"/>
          </a:xfrm>
        </p:spPr>
        <p:txBody>
          <a:bodyPr/>
          <a:lstStyle/>
          <a:p>
            <a:r>
              <a:rPr lang="hu-HU" dirty="0"/>
              <a:t>A </a:t>
            </a:r>
            <a:r>
              <a:rPr lang="hu-HU" dirty="0" err="1"/>
              <a:t>patella</a:t>
            </a:r>
            <a:r>
              <a:rPr lang="hu-HU" dirty="0"/>
              <a:t> vastagságának 50%-</a:t>
            </a:r>
            <a:r>
              <a:rPr lang="hu-HU" dirty="0" err="1"/>
              <a:t>áig</a:t>
            </a:r>
            <a:r>
              <a:rPr lang="hu-HU" dirty="0"/>
              <a:t> süllyedjen bele az árokba</a:t>
            </a:r>
            <a:br>
              <a:rPr lang="hu-HU" dirty="0"/>
            </a:br>
            <a:br>
              <a:rPr lang="hu-HU" dirty="0"/>
            </a:br>
            <a:endParaRPr lang="hu-HU" dirty="0"/>
          </a:p>
          <a:p>
            <a:r>
              <a:rPr lang="hu-HU" dirty="0" err="1"/>
              <a:t>Excisios</a:t>
            </a:r>
            <a:r>
              <a:rPr lang="hu-HU" dirty="0"/>
              <a:t> </a:t>
            </a:r>
            <a:r>
              <a:rPr lang="hu-HU" dirty="0" err="1"/>
              <a:t>trochleoplasztika</a:t>
            </a:r>
            <a:br>
              <a:rPr lang="hu-HU" dirty="0"/>
            </a:br>
            <a:endParaRPr lang="hu-HU" dirty="0"/>
          </a:p>
          <a:p>
            <a:r>
              <a:rPr lang="hu-HU" dirty="0"/>
              <a:t>Ék </a:t>
            </a:r>
            <a:r>
              <a:rPr lang="hu-HU" dirty="0" err="1"/>
              <a:t>patellaárok</a:t>
            </a:r>
            <a:r>
              <a:rPr lang="hu-HU" dirty="0"/>
              <a:t> plasztika</a:t>
            </a:r>
            <a:br>
              <a:rPr lang="hu-HU" dirty="0"/>
            </a:br>
            <a:endParaRPr lang="hu-HU" dirty="0"/>
          </a:p>
          <a:p>
            <a:r>
              <a:rPr lang="hu-HU" dirty="0"/>
              <a:t>Blokk </a:t>
            </a:r>
            <a:r>
              <a:rPr lang="hu-HU" dirty="0" err="1"/>
              <a:t>patellaárok</a:t>
            </a:r>
            <a:r>
              <a:rPr lang="hu-HU" dirty="0"/>
              <a:t> plasztika</a:t>
            </a:r>
            <a:br>
              <a:rPr lang="hu-HU" dirty="0"/>
            </a:br>
            <a:endParaRPr lang="hu-HU" dirty="0"/>
          </a:p>
          <a:p>
            <a:endParaRPr lang="hu-HU" dirty="0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966F9C36-49D7-4BF7-AC50-7B9681CEF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132614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9A1D627-0F21-4E16-B68F-0F644B180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</a:t>
            </a:r>
            <a:r>
              <a:rPr lang="hu-HU" dirty="0" err="1"/>
              <a:t>patellaficam</a:t>
            </a:r>
            <a:r>
              <a:rPr lang="hu-HU" dirty="0"/>
              <a:t> terápiája - </a:t>
            </a:r>
            <a:r>
              <a:rPr lang="hu-HU" dirty="0" err="1"/>
              <a:t>Patellaárok</a:t>
            </a:r>
            <a:r>
              <a:rPr lang="hu-HU" dirty="0"/>
              <a:t> mélyítés</a:t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64CF06F-59AD-4BD2-916D-FAA3BB0594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1727201"/>
            <a:ext cx="10487025" cy="4127399"/>
          </a:xfrm>
        </p:spPr>
        <p:txBody>
          <a:bodyPr/>
          <a:lstStyle/>
          <a:p>
            <a:br>
              <a:rPr lang="hu-HU" dirty="0"/>
            </a:br>
            <a:br>
              <a:rPr lang="hu-HU" dirty="0"/>
            </a:br>
            <a:endParaRPr lang="hu-HU" dirty="0"/>
          </a:p>
          <a:p>
            <a:r>
              <a:rPr lang="hu-HU" dirty="0" err="1"/>
              <a:t>Excisios</a:t>
            </a:r>
            <a:r>
              <a:rPr lang="hu-HU" dirty="0"/>
              <a:t> </a:t>
            </a:r>
            <a:r>
              <a:rPr lang="hu-HU" dirty="0" err="1"/>
              <a:t>trochleoplasztika</a:t>
            </a:r>
            <a:r>
              <a:rPr lang="hu-HU" dirty="0"/>
              <a:t> – akár 92%-os sikeresség</a:t>
            </a:r>
            <a:br>
              <a:rPr lang="hu-HU" dirty="0"/>
            </a:br>
            <a:endParaRPr lang="hu-HU" dirty="0"/>
          </a:p>
          <a:p>
            <a:pPr lvl="2"/>
            <a:r>
              <a:rPr lang="hu-HU" dirty="0"/>
              <a:t>Extrém kis méret</a:t>
            </a:r>
            <a:br>
              <a:rPr lang="hu-HU" dirty="0"/>
            </a:br>
            <a:endParaRPr lang="hu-HU" dirty="0"/>
          </a:p>
          <a:p>
            <a:pPr lvl="2"/>
            <a:r>
              <a:rPr lang="hu-HU" dirty="0"/>
              <a:t>Nincs megfelelő anyag</a:t>
            </a: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966F9C36-49D7-4BF7-AC50-7B9681CEF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B392C320-3156-4867-9F28-71E980A8FA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61" t="19723" r="12221" b="17499"/>
          <a:stretch/>
        </p:blipFill>
        <p:spPr>
          <a:xfrm>
            <a:off x="8063442" y="2333625"/>
            <a:ext cx="3457575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9722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9A1D627-0F21-4E16-B68F-0F644B180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5811" y="579338"/>
            <a:ext cx="7755262" cy="727076"/>
          </a:xfrm>
        </p:spPr>
        <p:txBody>
          <a:bodyPr/>
          <a:lstStyle/>
          <a:p>
            <a:r>
              <a:rPr lang="hu-HU" dirty="0"/>
              <a:t>A </a:t>
            </a:r>
            <a:r>
              <a:rPr lang="hu-HU" dirty="0" err="1"/>
              <a:t>patellaficam</a:t>
            </a:r>
            <a:r>
              <a:rPr lang="hu-HU" dirty="0"/>
              <a:t> terápiája - </a:t>
            </a:r>
            <a:r>
              <a:rPr lang="hu-HU" dirty="0" err="1"/>
              <a:t>Patellaárok</a:t>
            </a:r>
            <a:r>
              <a:rPr lang="hu-HU" dirty="0"/>
              <a:t> mélyítés</a:t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64CF06F-59AD-4BD2-916D-FAA3BB0594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0583" y="582718"/>
            <a:ext cx="5113081" cy="4127399"/>
          </a:xfrm>
        </p:spPr>
        <p:txBody>
          <a:bodyPr/>
          <a:lstStyle/>
          <a:p>
            <a:pPr marL="0" indent="0">
              <a:buNone/>
            </a:pPr>
            <a:br>
              <a:rPr lang="hu-HU" dirty="0"/>
            </a:br>
            <a:br>
              <a:rPr lang="hu-HU" dirty="0"/>
            </a:br>
            <a:endParaRPr lang="hu-HU" dirty="0"/>
          </a:p>
          <a:p>
            <a:r>
              <a:rPr lang="hu-HU" dirty="0" err="1"/>
              <a:t>Excisios</a:t>
            </a:r>
            <a:r>
              <a:rPr lang="hu-HU" dirty="0"/>
              <a:t> </a:t>
            </a:r>
            <a:r>
              <a:rPr lang="hu-HU" dirty="0" err="1"/>
              <a:t>trochleoplasztika</a:t>
            </a:r>
            <a:r>
              <a:rPr lang="hu-HU" dirty="0"/>
              <a:t> – akár 92%-os sikeresség</a:t>
            </a:r>
            <a:br>
              <a:rPr lang="hu-HU" dirty="0"/>
            </a:br>
            <a:endParaRPr lang="hu-HU" dirty="0"/>
          </a:p>
          <a:p>
            <a:endParaRPr lang="hu-HU" dirty="0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966F9C36-49D7-4BF7-AC50-7B9681CEF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B392C320-3156-4867-9F28-71E980A8FA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61" t="19723" r="12221" b="17499"/>
          <a:stretch/>
        </p:blipFill>
        <p:spPr>
          <a:xfrm>
            <a:off x="8063442" y="2333625"/>
            <a:ext cx="3457575" cy="4305300"/>
          </a:xfrm>
          <a:prstGeom prst="rect">
            <a:avLst/>
          </a:prstGeom>
        </p:spPr>
      </p:pic>
      <p:pic>
        <p:nvPicPr>
          <p:cNvPr id="7" name="HwVideoEditor_2021_04_12_111719743">
            <a:hlinkClick r:id="" action="ppaction://media"/>
            <a:extLst>
              <a:ext uri="{FF2B5EF4-FFF2-40B4-BE49-F238E27FC236}">
                <a16:creationId xmlns:a16="http://schemas.microsoft.com/office/drawing/2014/main" id="{EF7DCB64-6891-4B86-8CB4-9578CBFD7A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86423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9A1D627-0F21-4E16-B68F-0F644B180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</a:t>
            </a:r>
            <a:r>
              <a:rPr lang="hu-HU" dirty="0" err="1"/>
              <a:t>patellaficam</a:t>
            </a:r>
            <a:r>
              <a:rPr lang="hu-HU" dirty="0"/>
              <a:t> terápiája - </a:t>
            </a:r>
            <a:r>
              <a:rPr lang="hu-HU" dirty="0" err="1"/>
              <a:t>Patellaárok</a:t>
            </a:r>
            <a:r>
              <a:rPr lang="hu-HU" dirty="0"/>
              <a:t> mélyítés</a:t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64CF06F-59AD-4BD2-916D-FAA3BB0594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983" y="1727201"/>
            <a:ext cx="10130367" cy="4127399"/>
          </a:xfrm>
        </p:spPr>
        <p:txBody>
          <a:bodyPr/>
          <a:lstStyle/>
          <a:p>
            <a:r>
              <a:rPr lang="hu-HU" dirty="0"/>
              <a:t>Ék </a:t>
            </a:r>
            <a:r>
              <a:rPr lang="hu-HU" dirty="0" err="1"/>
              <a:t>patellaárok</a:t>
            </a:r>
            <a:r>
              <a:rPr lang="hu-HU" dirty="0"/>
              <a:t> plasztika</a:t>
            </a:r>
            <a:br>
              <a:rPr lang="hu-HU" dirty="0"/>
            </a:br>
            <a:endParaRPr lang="hu-HU" dirty="0"/>
          </a:p>
          <a:p>
            <a:endParaRPr lang="hu-HU" dirty="0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966F9C36-49D7-4BF7-AC50-7B9681CEF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7EB9B892-58A6-4D6D-BFE6-C627D3A036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 t="18077" r="3943" b="18077"/>
          <a:stretch/>
        </p:blipFill>
        <p:spPr>
          <a:xfrm rot="5400000">
            <a:off x="3411794" y="2201407"/>
            <a:ext cx="5368411" cy="3283976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A4C9F5F5-BE43-4912-99E3-4E911CC13A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2" t="14331" r="-2" b="27282"/>
          <a:stretch/>
        </p:blipFill>
        <p:spPr>
          <a:xfrm rot="5400000">
            <a:off x="6696570" y="2300534"/>
            <a:ext cx="5377255" cy="307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7810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9A1D627-0F21-4E16-B68F-0F644B180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</a:t>
            </a:r>
            <a:r>
              <a:rPr lang="hu-HU" dirty="0" err="1"/>
              <a:t>patellaficam</a:t>
            </a:r>
            <a:r>
              <a:rPr lang="hu-HU" dirty="0"/>
              <a:t> terápiája - </a:t>
            </a:r>
            <a:r>
              <a:rPr lang="hu-HU" dirty="0" err="1"/>
              <a:t>Patellaárok</a:t>
            </a:r>
            <a:r>
              <a:rPr lang="hu-HU" dirty="0"/>
              <a:t> mélyítés</a:t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64CF06F-59AD-4BD2-916D-FAA3BB0594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983" y="1727201"/>
            <a:ext cx="10130367" cy="4127399"/>
          </a:xfrm>
        </p:spPr>
        <p:txBody>
          <a:bodyPr/>
          <a:lstStyle/>
          <a:p>
            <a:r>
              <a:rPr lang="hu-HU" dirty="0"/>
              <a:t>Ék </a:t>
            </a:r>
            <a:r>
              <a:rPr lang="hu-HU" dirty="0" err="1"/>
              <a:t>patellaárok</a:t>
            </a:r>
            <a:r>
              <a:rPr lang="hu-HU" dirty="0"/>
              <a:t> plasztika</a:t>
            </a:r>
            <a:br>
              <a:rPr lang="hu-HU" dirty="0"/>
            </a:br>
            <a:endParaRPr lang="hu-HU" dirty="0"/>
          </a:p>
          <a:p>
            <a:endParaRPr lang="hu-HU" dirty="0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966F9C36-49D7-4BF7-AC50-7B9681CEF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5357A94D-A66E-4789-9C76-951AB99457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5" t="19307" r="12119" b="10346"/>
          <a:stretch/>
        </p:blipFill>
        <p:spPr>
          <a:xfrm rot="5400000">
            <a:off x="3365220" y="2239428"/>
            <a:ext cx="5540216" cy="3696930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1477EA86-567F-4DDB-934D-9017A5411D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2" t="16693" r="12655" b="20223"/>
          <a:stretch/>
        </p:blipFill>
        <p:spPr>
          <a:xfrm rot="5400000">
            <a:off x="7619625" y="2285623"/>
            <a:ext cx="5526483" cy="361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713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id="{0974826F-9414-40F9-A3E3-96DE6C11B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A 7. leggyakrabban diagnosztizált ortopédiai betegség UK</a:t>
            </a:r>
            <a:br>
              <a:rPr lang="hu-HU" dirty="0"/>
            </a:br>
            <a:endParaRPr lang="hu-HU" dirty="0"/>
          </a:p>
          <a:p>
            <a:r>
              <a:rPr lang="hu-HU" dirty="0"/>
              <a:t>Gyakorisága 5.4% USA, 9.2% Olaszország</a:t>
            </a:r>
            <a:br>
              <a:rPr lang="hu-HU" dirty="0"/>
            </a:br>
            <a:endParaRPr lang="hu-HU" dirty="0"/>
          </a:p>
          <a:p>
            <a:r>
              <a:rPr lang="hu-HU" dirty="0"/>
              <a:t>Növekvő gyakoriságot mutat nagytestűeken</a:t>
            </a:r>
            <a:br>
              <a:rPr lang="hu-HU" dirty="0"/>
            </a:br>
            <a:endParaRPr lang="hu-HU" dirty="0"/>
          </a:p>
          <a:p>
            <a:r>
              <a:rPr lang="hu-HU" dirty="0"/>
              <a:t>Az érintett kutyák akár 38% lehet nagytestű</a:t>
            </a:r>
          </a:p>
          <a:p>
            <a:endParaRPr lang="hu-HU" dirty="0"/>
          </a:p>
        </p:txBody>
      </p:sp>
      <p:sp>
        <p:nvSpPr>
          <p:cNvPr id="3" name="Cím 2">
            <a:extLst>
              <a:ext uri="{FF2B5EF4-FFF2-40B4-BE49-F238E27FC236}">
                <a16:creationId xmlns:a16="http://schemas.microsoft.com/office/drawing/2014/main" id="{6CAB3D7A-502E-4F06-843D-D10B21C8D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Előfordulás</a:t>
            </a:r>
          </a:p>
        </p:txBody>
      </p:sp>
    </p:spTree>
    <p:extLst>
      <p:ext uri="{BB962C8B-B14F-4D97-AF65-F5344CB8AC3E}">
        <p14:creationId xmlns:p14="http://schemas.microsoft.com/office/powerpoint/2010/main" val="9367126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9A1D627-0F21-4E16-B68F-0F644B180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</a:t>
            </a:r>
            <a:r>
              <a:rPr lang="hu-HU" dirty="0" err="1"/>
              <a:t>patellaficam</a:t>
            </a:r>
            <a:r>
              <a:rPr lang="hu-HU" dirty="0"/>
              <a:t> terápiája - </a:t>
            </a:r>
            <a:r>
              <a:rPr lang="hu-HU" dirty="0" err="1"/>
              <a:t>Patellaárok</a:t>
            </a:r>
            <a:r>
              <a:rPr lang="hu-HU" dirty="0"/>
              <a:t> mélyítés</a:t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64CF06F-59AD-4BD2-916D-FAA3BB0594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983" y="1727201"/>
            <a:ext cx="10130367" cy="4127399"/>
          </a:xfrm>
        </p:spPr>
        <p:txBody>
          <a:bodyPr/>
          <a:lstStyle/>
          <a:p>
            <a:r>
              <a:rPr lang="hu-HU" dirty="0"/>
              <a:t>Blokk </a:t>
            </a:r>
            <a:r>
              <a:rPr lang="hu-HU" dirty="0" err="1"/>
              <a:t>patellaárok</a:t>
            </a:r>
            <a:r>
              <a:rPr lang="hu-HU" dirty="0"/>
              <a:t> plasztika</a:t>
            </a:r>
            <a:br>
              <a:rPr lang="hu-HU" dirty="0"/>
            </a:br>
            <a:endParaRPr lang="hu-HU" dirty="0"/>
          </a:p>
          <a:p>
            <a:endParaRPr lang="hu-HU" dirty="0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966F9C36-49D7-4BF7-AC50-7B9681CEF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B7E86DEE-2B6B-4EAF-865F-8A965133C2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313" y="1566156"/>
            <a:ext cx="7155180" cy="5082540"/>
          </a:xfrm>
          <a:prstGeom prst="rect">
            <a:avLst/>
          </a:prstGeom>
        </p:spPr>
      </p:pic>
      <p:sp>
        <p:nvSpPr>
          <p:cNvPr id="7" name="Folyamatábra: Döntés 6">
            <a:extLst>
              <a:ext uri="{FF2B5EF4-FFF2-40B4-BE49-F238E27FC236}">
                <a16:creationId xmlns:a16="http://schemas.microsoft.com/office/drawing/2014/main" id="{E59F8EB2-2A21-410C-B889-9DE1404080C6}"/>
              </a:ext>
            </a:extLst>
          </p:cNvPr>
          <p:cNvSpPr/>
          <p:nvPr/>
        </p:nvSpPr>
        <p:spPr>
          <a:xfrm>
            <a:off x="6132938" y="2792361"/>
            <a:ext cx="828301" cy="2418735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2B6F647C-B5A1-411D-80BF-84374C8458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8" t="41049" r="45162" b="26023"/>
          <a:stretch/>
        </p:blipFill>
        <p:spPr>
          <a:xfrm rot="5400000">
            <a:off x="2495943" y="3351354"/>
            <a:ext cx="1812036" cy="173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2397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F8C2FC5-22A0-4FCD-A0C5-B23254509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</a:t>
            </a:r>
            <a:r>
              <a:rPr lang="hu-HU" dirty="0" err="1"/>
              <a:t>patellaficam</a:t>
            </a:r>
            <a:r>
              <a:rPr lang="hu-HU" dirty="0"/>
              <a:t> terápiája – </a:t>
            </a:r>
            <a:r>
              <a:rPr lang="hu-HU" dirty="0" err="1"/>
              <a:t>Patella</a:t>
            </a:r>
            <a:r>
              <a:rPr lang="hu-HU" dirty="0"/>
              <a:t> plasztika</a:t>
            </a:r>
          </a:p>
        </p:txBody>
      </p:sp>
      <p:pic>
        <p:nvPicPr>
          <p:cNvPr id="6" name="Tartalom helye 5">
            <a:extLst>
              <a:ext uri="{FF2B5EF4-FFF2-40B4-BE49-F238E27FC236}">
                <a16:creationId xmlns:a16="http://schemas.microsoft.com/office/drawing/2014/main" id="{8C0DD2CF-BBB6-4409-9A0C-AC53637BEC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7" t="25543" r="18213" b="8074"/>
          <a:stretch/>
        </p:blipFill>
        <p:spPr>
          <a:xfrm rot="5400000">
            <a:off x="3804338" y="1963363"/>
            <a:ext cx="5115479" cy="3818344"/>
          </a:xfrm>
        </p:spPr>
      </p:pic>
      <p:sp>
        <p:nvSpPr>
          <p:cNvPr id="4" name="Élőláb helye 3">
            <a:extLst>
              <a:ext uri="{FF2B5EF4-FFF2-40B4-BE49-F238E27FC236}">
                <a16:creationId xmlns:a16="http://schemas.microsoft.com/office/drawing/2014/main" id="{98E1A278-6C6D-42FA-9C54-8C7C16D22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6E7E7DEE-AFF8-46F0-823C-E02CB5281E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9" t="33035" r="28495" b="16992"/>
          <a:stretch/>
        </p:blipFill>
        <p:spPr>
          <a:xfrm rot="5400000">
            <a:off x="-71923" y="1386717"/>
            <a:ext cx="5105841" cy="4961998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F13F5B34-7C31-4E22-8C3D-B137C1FD08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3" t="15538" r="30754" b="26073"/>
          <a:stretch/>
        </p:blipFill>
        <p:spPr>
          <a:xfrm rot="5400000">
            <a:off x="7267127" y="1520184"/>
            <a:ext cx="5130261" cy="471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4212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F8C2FC5-22A0-4FCD-A0C5-B23254509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967" y="407134"/>
            <a:ext cx="10850033" cy="727076"/>
          </a:xfrm>
        </p:spPr>
        <p:txBody>
          <a:bodyPr/>
          <a:lstStyle/>
          <a:p>
            <a:r>
              <a:rPr lang="hu-HU" dirty="0"/>
              <a:t>A </a:t>
            </a:r>
            <a:r>
              <a:rPr lang="hu-HU" dirty="0" err="1"/>
              <a:t>patellaficam</a:t>
            </a:r>
            <a:r>
              <a:rPr lang="hu-HU" dirty="0"/>
              <a:t> terápiája – </a:t>
            </a:r>
            <a:r>
              <a:rPr lang="hu-HU" dirty="0" err="1"/>
              <a:t>Patella</a:t>
            </a:r>
            <a:r>
              <a:rPr lang="hu-HU" dirty="0"/>
              <a:t> plasztika</a:t>
            </a: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98E1A278-6C6D-42FA-9C54-8C7C16D22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F13F5B34-7C31-4E22-8C3D-B137C1FD08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1" t="28854" r="49636" b="48049"/>
          <a:stretch/>
        </p:blipFill>
        <p:spPr>
          <a:xfrm rot="5400000">
            <a:off x="6529753" y="1510082"/>
            <a:ext cx="5504718" cy="4752975"/>
          </a:xfrm>
          <a:prstGeom prst="rect">
            <a:avLst/>
          </a:prstGeom>
        </p:spPr>
      </p:pic>
      <p:pic>
        <p:nvPicPr>
          <p:cNvPr id="9" name="Tartalom helye 8">
            <a:extLst>
              <a:ext uri="{FF2B5EF4-FFF2-40B4-BE49-F238E27FC236}">
                <a16:creationId xmlns:a16="http://schemas.microsoft.com/office/drawing/2014/main" id="{1953EF62-6F2F-4FC3-8892-53EBB6EB92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49" t="42408" r="41675" b="28691"/>
          <a:stretch/>
        </p:blipFill>
        <p:spPr>
          <a:xfrm>
            <a:off x="1314449" y="1197007"/>
            <a:ext cx="4257675" cy="5365837"/>
          </a:xfrm>
        </p:spPr>
      </p:pic>
    </p:spTree>
    <p:extLst>
      <p:ext uri="{BB962C8B-B14F-4D97-AF65-F5344CB8AC3E}">
        <p14:creationId xmlns:p14="http://schemas.microsoft.com/office/powerpoint/2010/main" val="18206477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188" name="Rectangle 4">
            <a:extLst>
              <a:ext uri="{FF2B5EF4-FFF2-40B4-BE49-F238E27FC236}">
                <a16:creationId xmlns:a16="http://schemas.microsoft.com/office/drawing/2014/main" id="{7BEDFEA7-6DD8-4F43-B5B1-6BB23DCB22A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209800" y="2130426"/>
            <a:ext cx="7772400" cy="1470025"/>
          </a:xfrm>
        </p:spPr>
        <p:txBody>
          <a:bodyPr anchor="ctr"/>
          <a:lstStyle/>
          <a:p>
            <a:r>
              <a:rPr lang="hu-HU" altLang="hu-HU" sz="4400"/>
              <a:t>Patellaficam</a:t>
            </a:r>
          </a:p>
        </p:txBody>
      </p:sp>
      <p:sp>
        <p:nvSpPr>
          <p:cNvPr id="733189" name="Rectangle 5">
            <a:extLst>
              <a:ext uri="{FF2B5EF4-FFF2-40B4-BE49-F238E27FC236}">
                <a16:creationId xmlns:a16="http://schemas.microsoft.com/office/drawing/2014/main" id="{CAF7E71F-4286-4ABF-AE90-B6C56F18B10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895600" y="3886200"/>
            <a:ext cx="6400800" cy="1752600"/>
          </a:xfrm>
        </p:spPr>
        <p:txBody>
          <a:bodyPr/>
          <a:lstStyle/>
          <a:p>
            <a:r>
              <a:rPr lang="hu-HU" altLang="hu-HU" sz="3200"/>
              <a:t>Tub. Tibiae transpozíció</a:t>
            </a:r>
          </a:p>
        </p:txBody>
      </p:sp>
      <p:pic>
        <p:nvPicPr>
          <p:cNvPr id="733192" name="Picture 8">
            <a:extLst>
              <a:ext uri="{FF2B5EF4-FFF2-40B4-BE49-F238E27FC236}">
                <a16:creationId xmlns:a16="http://schemas.microsoft.com/office/drawing/2014/main" id="{A6933905-F599-4EA7-81FA-767675141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535488" cy="682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3194" name="Picture 10">
            <a:extLst>
              <a:ext uri="{FF2B5EF4-FFF2-40B4-BE49-F238E27FC236}">
                <a16:creationId xmlns:a16="http://schemas.microsoft.com/office/drawing/2014/main" id="{2A0CF16D-12C4-4A3C-BC56-14B82F3AC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514" y="30164"/>
            <a:ext cx="4535487" cy="682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57868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9A1D627-0F21-4E16-B68F-0F644B180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</a:t>
            </a:r>
            <a:r>
              <a:rPr lang="hu-HU" dirty="0" err="1"/>
              <a:t>patellaficam</a:t>
            </a:r>
            <a:r>
              <a:rPr lang="hu-HU" dirty="0"/>
              <a:t> terápiája - </a:t>
            </a:r>
            <a:r>
              <a:rPr lang="hu-HU" dirty="0" err="1"/>
              <a:t>Tuberositas</a:t>
            </a:r>
            <a:r>
              <a:rPr lang="hu-HU" dirty="0"/>
              <a:t> </a:t>
            </a:r>
            <a:r>
              <a:rPr lang="hu-HU" dirty="0" err="1"/>
              <a:t>tibiae</a:t>
            </a:r>
            <a:r>
              <a:rPr lang="hu-HU" dirty="0"/>
              <a:t> </a:t>
            </a:r>
            <a:r>
              <a:rPr lang="hu-HU" dirty="0" err="1"/>
              <a:t>transpositio</a:t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64CF06F-59AD-4BD2-916D-FAA3BB0594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984" y="1727201"/>
            <a:ext cx="4720166" cy="4127399"/>
          </a:xfrm>
        </p:spPr>
        <p:txBody>
          <a:bodyPr/>
          <a:lstStyle/>
          <a:p>
            <a:r>
              <a:rPr lang="hu-HU" dirty="0"/>
              <a:t>A mértéke szubjektív</a:t>
            </a:r>
            <a:br>
              <a:rPr lang="hu-HU" dirty="0"/>
            </a:br>
            <a:endParaRPr lang="hu-HU" dirty="0"/>
          </a:p>
          <a:p>
            <a:r>
              <a:rPr lang="hu-HU" dirty="0"/>
              <a:t>Minimum 2-5mm vastag darab</a:t>
            </a:r>
            <a:br>
              <a:rPr lang="hu-HU" dirty="0"/>
            </a:br>
            <a:endParaRPr lang="hu-HU" dirty="0"/>
          </a:p>
          <a:p>
            <a:r>
              <a:rPr lang="hu-HU" dirty="0"/>
              <a:t>1 pin nem ajánlott</a:t>
            </a:r>
            <a:br>
              <a:rPr lang="hu-HU" dirty="0"/>
            </a:br>
            <a:endParaRPr lang="hu-HU" dirty="0"/>
          </a:p>
          <a:p>
            <a:r>
              <a:rPr lang="hu-HU" dirty="0"/>
              <a:t>3 pin</a:t>
            </a:r>
            <a:br>
              <a:rPr lang="hu-HU" dirty="0"/>
            </a:br>
            <a:endParaRPr lang="hu-HU" dirty="0"/>
          </a:p>
          <a:p>
            <a:r>
              <a:rPr lang="hu-HU" dirty="0"/>
              <a:t>Pin és húzóhurok</a:t>
            </a: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966F9C36-49D7-4BF7-AC50-7B9681CEF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6769FD23-AB7E-4403-9245-023E03D675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3" t="29444" r="11030" b="44027"/>
          <a:stretch/>
        </p:blipFill>
        <p:spPr>
          <a:xfrm>
            <a:off x="6696075" y="1101878"/>
            <a:ext cx="5010150" cy="566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773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9A1D627-0F21-4E16-B68F-0F644B180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</a:t>
            </a:r>
            <a:r>
              <a:rPr lang="hu-HU" dirty="0" err="1"/>
              <a:t>patellaficam</a:t>
            </a:r>
            <a:r>
              <a:rPr lang="hu-HU" dirty="0"/>
              <a:t> terápiája - </a:t>
            </a:r>
            <a:r>
              <a:rPr lang="hu-HU" dirty="0" err="1"/>
              <a:t>Tuberositas</a:t>
            </a:r>
            <a:r>
              <a:rPr lang="hu-HU" dirty="0"/>
              <a:t> </a:t>
            </a:r>
            <a:r>
              <a:rPr lang="hu-HU" dirty="0" err="1"/>
              <a:t>tibiae</a:t>
            </a:r>
            <a:r>
              <a:rPr lang="hu-HU" dirty="0"/>
              <a:t> </a:t>
            </a:r>
            <a:r>
              <a:rPr lang="hu-HU" dirty="0" err="1"/>
              <a:t>transpositio</a:t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64CF06F-59AD-4BD2-916D-FAA3BB0594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984" y="1727201"/>
            <a:ext cx="4720166" cy="4127399"/>
          </a:xfrm>
        </p:spPr>
        <p:txBody>
          <a:bodyPr/>
          <a:lstStyle/>
          <a:p>
            <a:r>
              <a:rPr lang="hu-HU" dirty="0"/>
              <a:t>Érje el, de ne </a:t>
            </a:r>
            <a:r>
              <a:rPr lang="hu-HU" dirty="0" err="1"/>
              <a:t>penetráljon</a:t>
            </a:r>
            <a:r>
              <a:rPr lang="hu-HU" dirty="0"/>
              <a:t> a </a:t>
            </a:r>
            <a:r>
              <a:rPr lang="hu-HU" dirty="0" err="1"/>
              <a:t>caudalis</a:t>
            </a:r>
            <a:r>
              <a:rPr lang="hu-HU" dirty="0"/>
              <a:t> </a:t>
            </a:r>
            <a:r>
              <a:rPr lang="hu-HU" dirty="0" err="1"/>
              <a:t>cortexen</a:t>
            </a:r>
            <a:endParaRPr lang="hu-HU" dirty="0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966F9C36-49D7-4BF7-AC50-7B9681CEF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CB0A75E5-883E-4A70-A581-692E1A1122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150" y="1476607"/>
            <a:ext cx="6747229" cy="538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8701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>
            <a:extLst>
              <a:ext uri="{FF2B5EF4-FFF2-40B4-BE49-F238E27FC236}">
                <a16:creationId xmlns:a16="http://schemas.microsoft.com/office/drawing/2014/main" id="{2AC3C3DB-31D5-4C85-9B39-5E8A071B2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Patella</a:t>
            </a:r>
            <a:r>
              <a:rPr lang="hu-HU" dirty="0"/>
              <a:t> </a:t>
            </a:r>
            <a:r>
              <a:rPr lang="hu-HU" dirty="0" err="1"/>
              <a:t>alta</a:t>
            </a:r>
            <a:endParaRPr lang="hu-HU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46216A61-968A-4F58-A544-CAF010976E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" t="13472" r="29013" b="34444"/>
          <a:stretch/>
        </p:blipFill>
        <p:spPr>
          <a:xfrm>
            <a:off x="4800599" y="52830"/>
            <a:ext cx="4276725" cy="679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5847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9A1D627-0F21-4E16-B68F-0F644B180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233" y="453023"/>
            <a:ext cx="6095999" cy="727076"/>
          </a:xfrm>
        </p:spPr>
        <p:txBody>
          <a:bodyPr/>
          <a:lstStyle/>
          <a:p>
            <a:r>
              <a:rPr lang="hu-HU" dirty="0" err="1"/>
              <a:t>Distalis</a:t>
            </a:r>
            <a:r>
              <a:rPr lang="hu-HU" dirty="0"/>
              <a:t> </a:t>
            </a:r>
            <a:r>
              <a:rPr lang="hu-HU" dirty="0" err="1"/>
              <a:t>Femur</a:t>
            </a:r>
            <a:r>
              <a:rPr lang="hu-HU" dirty="0"/>
              <a:t> </a:t>
            </a:r>
            <a:r>
              <a:rPr lang="hu-HU" dirty="0" err="1"/>
              <a:t>Osteotomia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64CF06F-59AD-4BD2-916D-FAA3BB0594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984" y="1727201"/>
            <a:ext cx="5394340" cy="4127399"/>
          </a:xfrm>
        </p:spPr>
        <p:txBody>
          <a:bodyPr/>
          <a:lstStyle/>
          <a:p>
            <a:r>
              <a:rPr lang="hu-HU" dirty="0"/>
              <a:t>Ha az első korrekció sikertelen volt</a:t>
            </a:r>
          </a:p>
          <a:p>
            <a:endParaRPr lang="hu-HU" dirty="0"/>
          </a:p>
          <a:p>
            <a:r>
              <a:rPr lang="hu-HU" dirty="0"/>
              <a:t>Csak jelentős deformitások esetén</a:t>
            </a:r>
          </a:p>
          <a:p>
            <a:endParaRPr lang="hu-HU" dirty="0"/>
          </a:p>
          <a:p>
            <a:r>
              <a:rPr lang="hu-HU" dirty="0"/>
              <a:t>Csak, ha a </a:t>
            </a:r>
            <a:r>
              <a:rPr lang="hu-HU" dirty="0" err="1"/>
              <a:t>varus</a:t>
            </a:r>
            <a:r>
              <a:rPr lang="hu-HU" dirty="0"/>
              <a:t> szög meghaladja a 10-12 fokot</a:t>
            </a: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966F9C36-49D7-4BF7-AC50-7B9681CEF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0F7F8283-FBF0-4043-AB43-748F1838B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793" y="29131"/>
            <a:ext cx="4752974" cy="682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ine 9">
            <a:extLst>
              <a:ext uri="{FF2B5EF4-FFF2-40B4-BE49-F238E27FC236}">
                <a16:creationId xmlns:a16="http://schemas.microsoft.com/office/drawing/2014/main" id="{1DF6DC93-4E64-4A34-938F-0EEE0DBA00C1}"/>
              </a:ext>
            </a:extLst>
          </p:cNvPr>
          <p:cNvSpPr>
            <a:spLocks noChangeShapeType="1"/>
          </p:cNvSpPr>
          <p:nvPr/>
        </p:nvSpPr>
        <p:spPr bwMode="auto">
          <a:xfrm>
            <a:off x="7635982" y="2886285"/>
            <a:ext cx="59532" cy="3783012"/>
          </a:xfrm>
          <a:prstGeom prst="line">
            <a:avLst/>
          </a:prstGeom>
          <a:noFill/>
          <a:ln w="9525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00DFCA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endParaRPr lang="hu-HU"/>
          </a:p>
        </p:txBody>
      </p:sp>
      <p:sp>
        <p:nvSpPr>
          <p:cNvPr id="7" name="Line 10">
            <a:extLst>
              <a:ext uri="{FF2B5EF4-FFF2-40B4-BE49-F238E27FC236}">
                <a16:creationId xmlns:a16="http://schemas.microsoft.com/office/drawing/2014/main" id="{183B44F5-5DC7-4DD8-A33A-6D9AD691467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17005" y="5621757"/>
            <a:ext cx="1873250" cy="647700"/>
          </a:xfrm>
          <a:prstGeom prst="line">
            <a:avLst/>
          </a:prstGeom>
          <a:noFill/>
          <a:ln w="9525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00DFCA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endParaRPr lang="hu-HU"/>
          </a:p>
        </p:txBody>
      </p:sp>
      <p:sp>
        <p:nvSpPr>
          <p:cNvPr id="8" name="Line 11">
            <a:extLst>
              <a:ext uri="{FF2B5EF4-FFF2-40B4-BE49-F238E27FC236}">
                <a16:creationId xmlns:a16="http://schemas.microsoft.com/office/drawing/2014/main" id="{9D1622B1-0221-4B04-A763-04F4768BF475}"/>
              </a:ext>
            </a:extLst>
          </p:cNvPr>
          <p:cNvSpPr>
            <a:spLocks noChangeShapeType="1"/>
          </p:cNvSpPr>
          <p:nvPr/>
        </p:nvSpPr>
        <p:spPr bwMode="auto">
          <a:xfrm>
            <a:off x="7120046" y="3561221"/>
            <a:ext cx="1150937" cy="3168650"/>
          </a:xfrm>
          <a:prstGeom prst="line">
            <a:avLst/>
          </a:prstGeom>
          <a:noFill/>
          <a:ln w="9525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00DFCA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endParaRPr lang="hu-HU"/>
          </a:p>
        </p:txBody>
      </p:sp>
      <p:cxnSp>
        <p:nvCxnSpPr>
          <p:cNvPr id="9" name="Egyenes összekötő 8">
            <a:extLst>
              <a:ext uri="{FF2B5EF4-FFF2-40B4-BE49-F238E27FC236}">
                <a16:creationId xmlns:a16="http://schemas.microsoft.com/office/drawing/2014/main" id="{8FE0301C-883A-45F0-9622-A439C5BF07E0}"/>
              </a:ext>
            </a:extLst>
          </p:cNvPr>
          <p:cNvCxnSpPr>
            <a:cxnSpLocks/>
          </p:cNvCxnSpPr>
          <p:nvPr/>
        </p:nvCxnSpPr>
        <p:spPr>
          <a:xfrm flipV="1">
            <a:off x="7395116" y="5047562"/>
            <a:ext cx="522224" cy="178575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9">
            <a:extLst>
              <a:ext uri="{FF2B5EF4-FFF2-40B4-BE49-F238E27FC236}">
                <a16:creationId xmlns:a16="http://schemas.microsoft.com/office/drawing/2014/main" id="{47FA5282-ADD6-4A42-AFEA-7CF4267AD2E8}"/>
              </a:ext>
            </a:extLst>
          </p:cNvPr>
          <p:cNvCxnSpPr>
            <a:cxnSpLocks/>
          </p:cNvCxnSpPr>
          <p:nvPr/>
        </p:nvCxnSpPr>
        <p:spPr>
          <a:xfrm>
            <a:off x="7395116" y="4960874"/>
            <a:ext cx="522224" cy="40677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D2BF766A-1AF3-4DD3-A1BA-0E8EE1F6FDED}"/>
              </a:ext>
            </a:extLst>
          </p:cNvPr>
          <p:cNvSpPr txBox="1"/>
          <p:nvPr/>
        </p:nvSpPr>
        <p:spPr>
          <a:xfrm>
            <a:off x="7463940" y="4575586"/>
            <a:ext cx="61648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8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α</a:t>
            </a:r>
            <a:endParaRPr lang="hu-HU" sz="1800" dirty="0"/>
          </a:p>
          <a:p>
            <a:r>
              <a:rPr lang="hu-HU" sz="18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α</a:t>
            </a:r>
            <a:endParaRPr lang="hu-HU" sz="1800" dirty="0"/>
          </a:p>
        </p:txBody>
      </p:sp>
    </p:spTree>
    <p:extLst>
      <p:ext uri="{BB962C8B-B14F-4D97-AF65-F5344CB8AC3E}">
        <p14:creationId xmlns:p14="http://schemas.microsoft.com/office/powerpoint/2010/main" val="19637165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74" name="Rectangle 2">
            <a:extLst>
              <a:ext uri="{FF2B5EF4-FFF2-40B4-BE49-F238E27FC236}">
                <a16:creationId xmlns:a16="http://schemas.microsoft.com/office/drawing/2014/main" id="{D39F07C7-11E9-4AD0-B013-1F79699B71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93163" y="259343"/>
            <a:ext cx="6615112" cy="487361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0E58F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00DFCA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hu-HU" altLang="hu-HU" b="0" cap="all" dirty="0" err="1">
                <a:effectLst>
                  <a:reflection blurRad="12700" stA="34000" endA="740" endPos="53000" dir="5400000" sy="-100000" algn="bl" rotWithShape="0"/>
                </a:effectLst>
              </a:rPr>
              <a:t>Femur</a:t>
            </a:r>
            <a:r>
              <a:rPr lang="hu-HU" altLang="hu-HU" b="0" cap="all" dirty="0">
                <a:effectLst>
                  <a:reflection blurRad="12700" stA="34000" endA="740" endPos="53000" dir="5400000" sy="-100000" algn="bl" rotWithShape="0"/>
                </a:effectLst>
              </a:rPr>
              <a:t> </a:t>
            </a:r>
            <a:r>
              <a:rPr lang="hu-HU" altLang="hu-HU" b="0" cap="all" dirty="0" err="1">
                <a:effectLst>
                  <a:reflection blurRad="12700" stA="34000" endA="740" endPos="53000" dir="5400000" sy="-100000" algn="bl" rotWithShape="0"/>
                </a:effectLst>
              </a:rPr>
              <a:t>varus</a:t>
            </a:r>
            <a:r>
              <a:rPr lang="hu-HU" altLang="hu-HU" b="0" cap="all" dirty="0">
                <a:effectLst>
                  <a:reflection blurRad="12700" stA="34000" endA="740" endPos="53000" dir="5400000" sy="-100000" algn="bl" rotWithShape="0"/>
                </a:effectLst>
              </a:rPr>
              <a:t> = DFO</a:t>
            </a:r>
            <a:endParaRPr lang="hu-HU" altLang="hu-HU" cap="all" dirty="0">
              <a:effectLst>
                <a:reflection blurRad="12700" stA="34000" endA="740" endPos="53000" dir="5400000" sy="-100000" algn="bl" rotWithShape="0"/>
              </a:effectLst>
            </a:endParaRPr>
          </a:p>
        </p:txBody>
      </p:sp>
      <p:pic>
        <p:nvPicPr>
          <p:cNvPr id="591877" name="Picture 5">
            <a:extLst>
              <a:ext uri="{FF2B5EF4-FFF2-40B4-BE49-F238E27FC236}">
                <a16:creationId xmlns:a16="http://schemas.microsoft.com/office/drawing/2014/main" id="{0CBAD8CF-BA55-406F-9AF0-34F6C6C73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793" y="-12310"/>
            <a:ext cx="4752974" cy="682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1878" name="AutoShape 6">
            <a:extLst>
              <a:ext uri="{FF2B5EF4-FFF2-40B4-BE49-F238E27FC236}">
                <a16:creationId xmlns:a16="http://schemas.microsoft.com/office/drawing/2014/main" id="{1B64944C-C941-4BDA-9F12-84AB3A3C312A}"/>
              </a:ext>
            </a:extLst>
          </p:cNvPr>
          <p:cNvSpPr>
            <a:spLocks noChangeArrowheads="1"/>
          </p:cNvSpPr>
          <p:nvPr/>
        </p:nvSpPr>
        <p:spPr bwMode="auto">
          <a:xfrm rot="18469365">
            <a:off x="7668419" y="5861050"/>
            <a:ext cx="71438" cy="69850"/>
          </a:xfrm>
          <a:prstGeom prst="octagon">
            <a:avLst>
              <a:gd name="adj" fmla="val 29287"/>
            </a:avLst>
          </a:prstGeom>
          <a:solidFill>
            <a:srgbClr val="99FF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00DFCA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endParaRPr lang="hu-HU"/>
          </a:p>
        </p:txBody>
      </p:sp>
      <p:sp>
        <p:nvSpPr>
          <p:cNvPr id="591879" name="AutoShape 7">
            <a:extLst>
              <a:ext uri="{FF2B5EF4-FFF2-40B4-BE49-F238E27FC236}">
                <a16:creationId xmlns:a16="http://schemas.microsoft.com/office/drawing/2014/main" id="{32B06F1B-D0AD-4458-9FCA-66E30E1697C5}"/>
              </a:ext>
            </a:extLst>
          </p:cNvPr>
          <p:cNvSpPr>
            <a:spLocks noChangeArrowheads="1"/>
          </p:cNvSpPr>
          <p:nvPr/>
        </p:nvSpPr>
        <p:spPr bwMode="auto">
          <a:xfrm rot="18469365">
            <a:off x="8098915" y="5779893"/>
            <a:ext cx="71437" cy="71437"/>
          </a:xfrm>
          <a:prstGeom prst="octagon">
            <a:avLst>
              <a:gd name="adj" fmla="val 29287"/>
            </a:avLst>
          </a:prstGeom>
          <a:solidFill>
            <a:srgbClr val="99FF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00DFCA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endParaRPr lang="hu-HU"/>
          </a:p>
        </p:txBody>
      </p:sp>
      <p:sp>
        <p:nvSpPr>
          <p:cNvPr id="591881" name="Line 9">
            <a:extLst>
              <a:ext uri="{FF2B5EF4-FFF2-40B4-BE49-F238E27FC236}">
                <a16:creationId xmlns:a16="http://schemas.microsoft.com/office/drawing/2014/main" id="{909BD8ED-E8BD-434D-A459-EDCFE8730CD4}"/>
              </a:ext>
            </a:extLst>
          </p:cNvPr>
          <p:cNvSpPr>
            <a:spLocks noChangeShapeType="1"/>
          </p:cNvSpPr>
          <p:nvPr/>
        </p:nvSpPr>
        <p:spPr bwMode="auto">
          <a:xfrm>
            <a:off x="7635982" y="2886285"/>
            <a:ext cx="59532" cy="3783012"/>
          </a:xfrm>
          <a:prstGeom prst="line">
            <a:avLst/>
          </a:prstGeom>
          <a:noFill/>
          <a:ln w="9525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00DFCA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endParaRPr lang="hu-HU"/>
          </a:p>
        </p:txBody>
      </p:sp>
      <p:sp>
        <p:nvSpPr>
          <p:cNvPr id="591882" name="Line 10">
            <a:extLst>
              <a:ext uri="{FF2B5EF4-FFF2-40B4-BE49-F238E27FC236}">
                <a16:creationId xmlns:a16="http://schemas.microsoft.com/office/drawing/2014/main" id="{9DFDD55B-3149-4F22-BA1F-7D888352084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17005" y="5621757"/>
            <a:ext cx="1873250" cy="647700"/>
          </a:xfrm>
          <a:prstGeom prst="line">
            <a:avLst/>
          </a:prstGeom>
          <a:noFill/>
          <a:ln w="9525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00DFCA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endParaRPr lang="hu-HU"/>
          </a:p>
        </p:txBody>
      </p:sp>
      <p:sp>
        <p:nvSpPr>
          <p:cNvPr id="591883" name="Line 11">
            <a:extLst>
              <a:ext uri="{FF2B5EF4-FFF2-40B4-BE49-F238E27FC236}">
                <a16:creationId xmlns:a16="http://schemas.microsoft.com/office/drawing/2014/main" id="{99CE3436-C3A9-4ADD-BD12-282877A62271}"/>
              </a:ext>
            </a:extLst>
          </p:cNvPr>
          <p:cNvSpPr>
            <a:spLocks noChangeShapeType="1"/>
          </p:cNvSpPr>
          <p:nvPr/>
        </p:nvSpPr>
        <p:spPr bwMode="auto">
          <a:xfrm>
            <a:off x="7120046" y="3561221"/>
            <a:ext cx="1150937" cy="3168650"/>
          </a:xfrm>
          <a:prstGeom prst="line">
            <a:avLst/>
          </a:prstGeom>
          <a:noFill/>
          <a:ln w="9525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00DFCA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endParaRPr lang="hu-HU"/>
          </a:p>
        </p:txBody>
      </p:sp>
      <p:cxnSp>
        <p:nvCxnSpPr>
          <p:cNvPr id="9" name="Egyenes összekötő 8">
            <a:extLst>
              <a:ext uri="{FF2B5EF4-FFF2-40B4-BE49-F238E27FC236}">
                <a16:creationId xmlns:a16="http://schemas.microsoft.com/office/drawing/2014/main" id="{6A65D14B-7932-4389-9951-406FBA2405CF}"/>
              </a:ext>
            </a:extLst>
          </p:cNvPr>
          <p:cNvCxnSpPr>
            <a:cxnSpLocks/>
          </p:cNvCxnSpPr>
          <p:nvPr/>
        </p:nvCxnSpPr>
        <p:spPr>
          <a:xfrm flipV="1">
            <a:off x="7374870" y="5041094"/>
            <a:ext cx="522224" cy="178575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22">
            <a:extLst>
              <a:ext uri="{FF2B5EF4-FFF2-40B4-BE49-F238E27FC236}">
                <a16:creationId xmlns:a16="http://schemas.microsoft.com/office/drawing/2014/main" id="{263BCB5E-EEB1-4088-8ED9-D8CB3A8121DF}"/>
              </a:ext>
            </a:extLst>
          </p:cNvPr>
          <p:cNvCxnSpPr>
            <a:cxnSpLocks/>
          </p:cNvCxnSpPr>
          <p:nvPr/>
        </p:nvCxnSpPr>
        <p:spPr>
          <a:xfrm>
            <a:off x="7395116" y="4960874"/>
            <a:ext cx="522224" cy="40677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Kép 13">
            <a:extLst>
              <a:ext uri="{FF2B5EF4-FFF2-40B4-BE49-F238E27FC236}">
                <a16:creationId xmlns:a16="http://schemas.microsoft.com/office/drawing/2014/main" id="{A023BB22-C5EC-4681-BFDE-7292AF9B6C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1736590" y="833392"/>
            <a:ext cx="4422360" cy="589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0102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A9995F1-095B-4232-A5A3-5DAB40109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5C3082AA-4880-4300-A2BD-0F524864EC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38" y="571500"/>
            <a:ext cx="3209193" cy="5715000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43217191-4E94-4E89-AD75-6B9ABD75D4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912" y="571496"/>
            <a:ext cx="3209194" cy="5715003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4FC5F3FB-164E-493A-8661-4114A28297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1" t="16666" r="19563" b="24584"/>
          <a:stretch/>
        </p:blipFill>
        <p:spPr>
          <a:xfrm>
            <a:off x="7562850" y="571496"/>
            <a:ext cx="3999900" cy="571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4222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id="{262B44A4-E470-44B1-BC60-9F81870EC3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985" y="2057400"/>
            <a:ext cx="8809566" cy="3797200"/>
          </a:xfrm>
        </p:spPr>
        <p:txBody>
          <a:bodyPr/>
          <a:lstStyle/>
          <a:p>
            <a:r>
              <a:rPr lang="hu-HU" dirty="0"/>
              <a:t>Yorki, </a:t>
            </a:r>
            <a:r>
              <a:rPr lang="hu-HU" dirty="0" err="1"/>
              <a:t>chihuahua</a:t>
            </a:r>
            <a:r>
              <a:rPr lang="hu-HU" dirty="0"/>
              <a:t>, uszkár, máltai, </a:t>
            </a:r>
            <a:br>
              <a:rPr lang="hu-HU" dirty="0"/>
            </a:br>
            <a:endParaRPr lang="hu-HU" dirty="0"/>
          </a:p>
          <a:p>
            <a:r>
              <a:rPr lang="hu-HU" dirty="0" err="1"/>
              <a:t>bull</a:t>
            </a:r>
            <a:r>
              <a:rPr lang="hu-HU" dirty="0"/>
              <a:t> terrier, </a:t>
            </a:r>
            <a:r>
              <a:rPr lang="hu-HU" dirty="0" err="1"/>
              <a:t>staffordshire</a:t>
            </a:r>
            <a:r>
              <a:rPr lang="hu-HU" dirty="0"/>
              <a:t>, </a:t>
            </a:r>
            <a:r>
              <a:rPr lang="hu-HU" dirty="0" err="1"/>
              <a:t>labrador</a:t>
            </a:r>
            <a:r>
              <a:rPr lang="hu-HU" dirty="0"/>
              <a:t>, </a:t>
            </a:r>
            <a:r>
              <a:rPr lang="hu-HU" dirty="0" err="1"/>
              <a:t>úfundlandi</a:t>
            </a:r>
            <a:br>
              <a:rPr lang="hu-HU" dirty="0"/>
            </a:br>
            <a:endParaRPr lang="hu-HU" dirty="0"/>
          </a:p>
          <a:p>
            <a:r>
              <a:rPr lang="hu-HU" dirty="0"/>
              <a:t>OFA 2012: pomerániai 42%-os előfordulás</a:t>
            </a:r>
          </a:p>
          <a:p>
            <a:endParaRPr lang="hu-HU" dirty="0"/>
          </a:p>
        </p:txBody>
      </p:sp>
      <p:sp>
        <p:nvSpPr>
          <p:cNvPr id="3" name="Cím 2">
            <a:extLst>
              <a:ext uri="{FF2B5EF4-FFF2-40B4-BE49-F238E27FC236}">
                <a16:creationId xmlns:a16="http://schemas.microsoft.com/office/drawing/2014/main" id="{3989560D-CE7F-4F7B-A2C7-9A37622CA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Fajtadiszpozíció</a:t>
            </a:r>
          </a:p>
        </p:txBody>
      </p:sp>
    </p:spTree>
    <p:extLst>
      <p:ext uri="{BB962C8B-B14F-4D97-AF65-F5344CB8AC3E}">
        <p14:creationId xmlns:p14="http://schemas.microsoft.com/office/powerpoint/2010/main" val="35622000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C365D9D-45CF-4954-B78A-0D1B7B1FD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Buca</a:t>
            </a:r>
            <a:r>
              <a:rPr lang="hu-HU" dirty="0"/>
              <a:t> </a:t>
            </a:r>
            <a:r>
              <a:rPr lang="hu-HU" dirty="0" err="1"/>
              <a:t>labrador</a:t>
            </a:r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3F0B3431-760F-46D0-92AC-CD3A7C1781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5" t="16667" r="25864" b="24722"/>
          <a:stretch/>
        </p:blipFill>
        <p:spPr>
          <a:xfrm>
            <a:off x="109294" y="1206887"/>
            <a:ext cx="4451887" cy="2653526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4268E567-F877-4B76-8338-3AA562232C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0" t="24896" r="22620" b="14271"/>
          <a:stretch/>
        </p:blipFill>
        <p:spPr>
          <a:xfrm>
            <a:off x="109293" y="3891791"/>
            <a:ext cx="4442307" cy="2828096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B0610820-4D05-462B-ADD9-AC8710CC32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9" r="1532" b="38889"/>
          <a:stretch/>
        </p:blipFill>
        <p:spPr>
          <a:xfrm>
            <a:off x="4819650" y="-31681"/>
            <a:ext cx="7263056" cy="675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8291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9A1D627-0F21-4E16-B68F-0F644B180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Komplikációk 13-48%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64CF06F-59AD-4BD2-916D-FAA3BB0594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984" y="1727201"/>
            <a:ext cx="4720166" cy="4127399"/>
          </a:xfrm>
        </p:spPr>
        <p:txBody>
          <a:bodyPr/>
          <a:lstStyle/>
          <a:p>
            <a:r>
              <a:rPr lang="hu-HU" dirty="0" err="1"/>
              <a:t>Reluxatio</a:t>
            </a:r>
            <a:endParaRPr lang="hu-HU" dirty="0"/>
          </a:p>
          <a:p>
            <a:r>
              <a:rPr lang="hu-HU" dirty="0"/>
              <a:t>K-drót migráció</a:t>
            </a:r>
          </a:p>
          <a:p>
            <a:r>
              <a:rPr lang="hu-HU" dirty="0"/>
              <a:t>TT törés vagy </a:t>
            </a:r>
            <a:r>
              <a:rPr lang="hu-HU" dirty="0" err="1"/>
              <a:t>avulsio</a:t>
            </a:r>
            <a:endParaRPr lang="hu-HU" dirty="0"/>
          </a:p>
          <a:p>
            <a:r>
              <a:rPr lang="hu-HU" dirty="0" err="1"/>
              <a:t>Patellaárok</a:t>
            </a:r>
            <a:r>
              <a:rPr lang="hu-HU" dirty="0"/>
              <a:t> ék elmozdulás</a:t>
            </a:r>
          </a:p>
          <a:p>
            <a:r>
              <a:rPr lang="hu-HU" dirty="0" err="1"/>
              <a:t>Femur</a:t>
            </a:r>
            <a:r>
              <a:rPr lang="hu-HU" dirty="0"/>
              <a:t> / </a:t>
            </a:r>
            <a:r>
              <a:rPr lang="hu-HU" dirty="0" err="1"/>
              <a:t>tibia</a:t>
            </a:r>
            <a:r>
              <a:rPr lang="hu-HU" dirty="0"/>
              <a:t> törés</a:t>
            </a:r>
          </a:p>
          <a:p>
            <a:r>
              <a:rPr lang="hu-HU" dirty="0" err="1"/>
              <a:t>Patella</a:t>
            </a:r>
            <a:r>
              <a:rPr lang="hu-HU" dirty="0"/>
              <a:t> egyenes szalag szakadás</a:t>
            </a:r>
          </a:p>
          <a:p>
            <a:r>
              <a:rPr lang="hu-HU" dirty="0"/>
              <a:t>DFO non-</a:t>
            </a:r>
            <a:r>
              <a:rPr lang="hu-HU" dirty="0" err="1"/>
              <a:t>union</a:t>
            </a:r>
            <a:endParaRPr lang="hu-HU" dirty="0"/>
          </a:p>
          <a:p>
            <a:r>
              <a:rPr lang="hu-HU" dirty="0" err="1"/>
              <a:t>Peroneus</a:t>
            </a:r>
            <a:r>
              <a:rPr lang="hu-HU" dirty="0"/>
              <a:t> sérülés</a:t>
            </a:r>
          </a:p>
          <a:p>
            <a:r>
              <a:rPr lang="hu-HU" dirty="0"/>
              <a:t>Szeptikus szövődmény</a:t>
            </a: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966F9C36-49D7-4BF7-AC50-7B9681CEF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941196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9A1D627-0F21-4E16-B68F-0F644B180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Komplikációt elősegíti: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64CF06F-59AD-4BD2-916D-FAA3BB0594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984" y="1727201"/>
            <a:ext cx="11521016" cy="4127399"/>
          </a:xfrm>
        </p:spPr>
        <p:txBody>
          <a:bodyPr/>
          <a:lstStyle/>
          <a:p>
            <a:r>
              <a:rPr lang="hu-HU" dirty="0"/>
              <a:t>A ficam mértéke 			</a:t>
            </a:r>
            <a:r>
              <a:rPr lang="hu-HU" dirty="0" err="1"/>
              <a:t>grade</a:t>
            </a:r>
            <a:r>
              <a:rPr lang="hu-HU" dirty="0"/>
              <a:t> IV		 21% </a:t>
            </a:r>
            <a:r>
              <a:rPr lang="hu-HU" dirty="0" err="1"/>
              <a:t>reop</a:t>
            </a:r>
            <a:r>
              <a:rPr lang="hu-HU" dirty="0"/>
              <a:t>.</a:t>
            </a:r>
            <a:br>
              <a:rPr lang="hu-HU" dirty="0"/>
            </a:br>
            <a:endParaRPr lang="hu-HU" dirty="0"/>
          </a:p>
          <a:p>
            <a:r>
              <a:rPr lang="hu-HU" dirty="0"/>
              <a:t>Testsúly</a:t>
            </a:r>
            <a:br>
              <a:rPr lang="hu-HU" dirty="0"/>
            </a:br>
            <a:endParaRPr lang="hu-HU" dirty="0"/>
          </a:p>
          <a:p>
            <a:r>
              <a:rPr lang="hu-HU" dirty="0"/>
              <a:t>Kor</a:t>
            </a:r>
            <a:br>
              <a:rPr lang="hu-HU" dirty="0"/>
            </a:br>
            <a:endParaRPr lang="hu-HU" dirty="0"/>
          </a:p>
          <a:p>
            <a:r>
              <a:rPr lang="hu-HU" dirty="0"/>
              <a:t>Kétoldali műtét egy időben</a:t>
            </a:r>
            <a:br>
              <a:rPr lang="hu-HU" dirty="0"/>
            </a:br>
            <a:endParaRPr lang="hu-HU" dirty="0"/>
          </a:p>
          <a:p>
            <a:r>
              <a:rPr lang="hu-HU" dirty="0" err="1"/>
              <a:t>Retinaculotomia</a:t>
            </a:r>
            <a:endParaRPr lang="hu-HU" dirty="0"/>
          </a:p>
          <a:p>
            <a:endParaRPr lang="hu-HU" dirty="0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966F9C36-49D7-4BF7-AC50-7B9681CEF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Nyíl: jobbra mutató 5">
            <a:extLst>
              <a:ext uri="{FF2B5EF4-FFF2-40B4-BE49-F238E27FC236}">
                <a16:creationId xmlns:a16="http://schemas.microsoft.com/office/drawing/2014/main" id="{78E4F45A-0ADE-401E-A5DB-16DDB0331C54}"/>
              </a:ext>
            </a:extLst>
          </p:cNvPr>
          <p:cNvSpPr/>
          <p:nvPr/>
        </p:nvSpPr>
        <p:spPr>
          <a:xfrm>
            <a:off x="6857097" y="1828799"/>
            <a:ext cx="497431" cy="218377"/>
          </a:xfrm>
          <a:prstGeom prst="rightArrow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987688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31ABA51-5406-401B-957E-5F49A67D2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 csökkenti a </a:t>
            </a:r>
            <a:r>
              <a:rPr lang="hu-HU" dirty="0" err="1"/>
              <a:t>reluxatio</a:t>
            </a:r>
            <a:r>
              <a:rPr lang="hu-HU" dirty="0"/>
              <a:t> valószínűségét:</a:t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DF46CA0-5805-4630-B864-E93E56B1E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984" y="2035277"/>
            <a:ext cx="10850032" cy="3819323"/>
          </a:xfrm>
        </p:spPr>
        <p:txBody>
          <a:bodyPr/>
          <a:lstStyle/>
          <a:p>
            <a:r>
              <a:rPr lang="hu-HU" dirty="0"/>
              <a:t>Alacsony </a:t>
            </a:r>
            <a:r>
              <a:rPr lang="hu-HU" dirty="0" err="1"/>
              <a:t>grade</a:t>
            </a:r>
            <a:r>
              <a:rPr lang="hu-HU" dirty="0"/>
              <a:t> (I-II.)</a:t>
            </a:r>
          </a:p>
          <a:p>
            <a:endParaRPr lang="hu-HU" dirty="0"/>
          </a:p>
          <a:p>
            <a:r>
              <a:rPr lang="hu-HU" dirty="0" err="1"/>
              <a:t>Patellaárok</a:t>
            </a:r>
            <a:r>
              <a:rPr lang="hu-HU" dirty="0"/>
              <a:t> plasztika</a:t>
            </a:r>
            <a:br>
              <a:rPr lang="hu-HU" dirty="0"/>
            </a:br>
            <a:endParaRPr lang="hu-HU" dirty="0"/>
          </a:p>
          <a:p>
            <a:r>
              <a:rPr lang="hu-HU" dirty="0"/>
              <a:t>TTT</a:t>
            </a:r>
            <a:br>
              <a:rPr lang="hu-HU" dirty="0"/>
            </a:br>
            <a:endParaRPr lang="hu-HU" dirty="0"/>
          </a:p>
          <a:p>
            <a:r>
              <a:rPr lang="hu-HU" dirty="0"/>
              <a:t>A m. </a:t>
            </a:r>
            <a:r>
              <a:rPr lang="hu-HU" dirty="0" err="1"/>
              <a:t>sartotius</a:t>
            </a:r>
            <a:r>
              <a:rPr lang="hu-HU" dirty="0"/>
              <a:t> </a:t>
            </a:r>
            <a:r>
              <a:rPr lang="hu-HU" dirty="0" err="1"/>
              <a:t>cranialis</a:t>
            </a:r>
            <a:r>
              <a:rPr lang="hu-HU" dirty="0"/>
              <a:t> izomhasának átvágása</a:t>
            </a:r>
            <a:br>
              <a:rPr lang="hu-HU" dirty="0"/>
            </a:br>
            <a:endParaRPr lang="hu-HU" dirty="0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3E6BA728-E7F4-4C30-925F-D2357612A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869917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D810A82-6B4E-44BE-B158-71E09EF70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468" y="300000"/>
            <a:ext cx="10850033" cy="727076"/>
          </a:xfrm>
        </p:spPr>
        <p:txBody>
          <a:bodyPr/>
          <a:lstStyle/>
          <a:p>
            <a:r>
              <a:rPr lang="hu-HU" dirty="0" err="1"/>
              <a:t>Mex</a:t>
            </a:r>
            <a:r>
              <a:rPr lang="hu-HU" dirty="0"/>
              <a:t> </a:t>
            </a:r>
            <a:r>
              <a:rPr lang="hu-HU" dirty="0" err="1"/>
              <a:t>Fr</a:t>
            </a:r>
            <a:r>
              <a:rPr lang="hu-HU" dirty="0"/>
              <a:t>. bulldog</a:t>
            </a: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C90AA83D-8C43-4410-8A6E-477A9F7BD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6FD18632-F14B-4FB4-8E37-4B26E41068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2" t="7778" r="18326" b="19004"/>
          <a:stretch/>
        </p:blipFill>
        <p:spPr>
          <a:xfrm>
            <a:off x="0" y="1215815"/>
            <a:ext cx="3893574" cy="5642185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02395F6C-365C-4E8C-B30E-849057E8CE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48" t="26018" r="17536" b="12185"/>
          <a:stretch/>
        </p:blipFill>
        <p:spPr>
          <a:xfrm>
            <a:off x="3893574" y="-26820"/>
            <a:ext cx="4168878" cy="6884820"/>
          </a:xfrm>
          <a:prstGeom prst="rect">
            <a:avLst/>
          </a:prstGeom>
        </p:spPr>
      </p:pic>
      <p:sp>
        <p:nvSpPr>
          <p:cNvPr id="17" name="Tartalom helye 16">
            <a:extLst>
              <a:ext uri="{FF2B5EF4-FFF2-40B4-BE49-F238E27FC236}">
                <a16:creationId xmlns:a16="http://schemas.microsoft.com/office/drawing/2014/main" id="{649B41FB-28E0-4521-86F1-791290ACDF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8" name="Tartalom helye 8">
            <a:extLst>
              <a:ext uri="{FF2B5EF4-FFF2-40B4-BE49-F238E27FC236}">
                <a16:creationId xmlns:a16="http://schemas.microsoft.com/office/drawing/2014/main" id="{1467BE0B-9EB0-47E4-9EE0-E2A545DAAD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02" t="45253"/>
          <a:stretch/>
        </p:blipFill>
        <p:spPr>
          <a:xfrm>
            <a:off x="7235347" y="0"/>
            <a:ext cx="5112774" cy="687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16508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122" name="Picture 2" descr="http://7-themes.com/data_images/out/28/6863887-party-wallpap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186" y="0"/>
            <a:ext cx="12283186" cy="767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DAC2999A-3F1D-451C-A641-5888E17F276D}"/>
              </a:ext>
            </a:extLst>
          </p:cNvPr>
          <p:cNvSpPr txBox="1"/>
          <p:nvPr/>
        </p:nvSpPr>
        <p:spPr>
          <a:xfrm>
            <a:off x="9085006" y="5916096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Kérdések?</a:t>
            </a:r>
          </a:p>
        </p:txBody>
      </p:sp>
    </p:spTree>
    <p:extLst>
      <p:ext uri="{BB962C8B-B14F-4D97-AF65-F5344CB8AC3E}">
        <p14:creationId xmlns:p14="http://schemas.microsoft.com/office/powerpoint/2010/main" val="3051899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458" name="Rectangle 4">
            <a:extLst>
              <a:ext uri="{FF2B5EF4-FFF2-40B4-BE49-F238E27FC236}">
                <a16:creationId xmlns:a16="http://schemas.microsoft.com/office/drawing/2014/main" id="{E7300570-5F47-4CDA-977E-EF5D61DAE35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41400" y="1219200"/>
            <a:ext cx="10363200" cy="1470025"/>
          </a:xfrm>
        </p:spPr>
        <p:txBody>
          <a:bodyPr/>
          <a:lstStyle/>
          <a:p>
            <a:r>
              <a:rPr lang="hu-HU" altLang="hu-HU" dirty="0"/>
              <a:t>Egészséges állaton a térdkalács nem ficamítható!</a:t>
            </a:r>
          </a:p>
        </p:txBody>
      </p:sp>
      <p:sp>
        <p:nvSpPr>
          <p:cNvPr id="19459" name="Rectangle 5">
            <a:extLst>
              <a:ext uri="{FF2B5EF4-FFF2-40B4-BE49-F238E27FC236}">
                <a16:creationId xmlns:a16="http://schemas.microsoft.com/office/drawing/2014/main" id="{F5BCF529-2CC9-4399-B21D-5BB5852D02C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130300" y="2997200"/>
            <a:ext cx="8839200" cy="1752600"/>
          </a:xfrm>
        </p:spPr>
        <p:txBody>
          <a:bodyPr/>
          <a:lstStyle/>
          <a:p>
            <a:r>
              <a:rPr kumimoji="0" lang="hu-HU" altLang="hu-H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42D98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Patellaficamról</a:t>
            </a:r>
            <a:r>
              <a:rPr kumimoji="0" lang="hu-HU" altLang="hu-HU" sz="2800" b="1" i="0" u="none" strike="noStrike" kern="1200" cap="none" spc="0" normalizeH="0" baseline="0" noProof="0" dirty="0">
                <a:ln>
                  <a:noFill/>
                </a:ln>
                <a:solidFill>
                  <a:srgbClr val="042D98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beszélünk, ha a térdkalács </a:t>
            </a:r>
          </a:p>
          <a:p>
            <a:r>
              <a:rPr kumimoji="0" lang="hu-HU" altLang="hu-H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42D98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medialis</a:t>
            </a:r>
            <a:r>
              <a:rPr kumimoji="0" lang="hu-HU" altLang="hu-HU" sz="2800" b="1" i="0" u="none" strike="noStrike" kern="1200" cap="none" spc="0" normalizeH="0" baseline="0" noProof="0" dirty="0">
                <a:ln>
                  <a:noFill/>
                </a:ln>
                <a:solidFill>
                  <a:srgbClr val="042D98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vagy </a:t>
            </a:r>
            <a:r>
              <a:rPr kumimoji="0" lang="hu-HU" altLang="hu-H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42D98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lateralis</a:t>
            </a:r>
            <a:r>
              <a:rPr kumimoji="0" lang="hu-HU" altLang="hu-HU" sz="2800" b="1" i="0" u="none" strike="noStrike" kern="1200" cap="none" spc="0" normalizeH="0" baseline="0" noProof="0" dirty="0">
                <a:ln>
                  <a:noFill/>
                </a:ln>
                <a:solidFill>
                  <a:srgbClr val="042D98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irányba, rendellenesen elmozdulva elhagyja az árkát. </a:t>
            </a:r>
            <a:endParaRPr lang="hu-HU" altLang="hu-H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id="{8A03B421-48D8-4A77-A64E-46691E7E22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983" y="1365300"/>
            <a:ext cx="10479615" cy="4127399"/>
          </a:xfrm>
        </p:spPr>
        <p:txBody>
          <a:bodyPr/>
          <a:lstStyle/>
          <a:p>
            <a:r>
              <a:rPr lang="hu-HU" dirty="0" err="1"/>
              <a:t>Grade</a:t>
            </a:r>
            <a:r>
              <a:rPr lang="hu-HU" dirty="0"/>
              <a:t> 1: A </a:t>
            </a:r>
            <a:r>
              <a:rPr lang="hu-HU" dirty="0" err="1"/>
              <a:t>patella</a:t>
            </a:r>
            <a:r>
              <a:rPr lang="hu-HU" dirty="0"/>
              <a:t> manuálisan ficamítható, de azonnal visszaugrik a helyére, ha elengedjük.</a:t>
            </a:r>
            <a:br>
              <a:rPr lang="hu-HU" dirty="0"/>
            </a:br>
            <a:endParaRPr lang="hu-HU" dirty="0"/>
          </a:p>
          <a:p>
            <a:r>
              <a:rPr lang="hu-HU" dirty="0" err="1"/>
              <a:t>Grade</a:t>
            </a:r>
            <a:r>
              <a:rPr lang="hu-HU" dirty="0"/>
              <a:t> 2: A </a:t>
            </a:r>
            <a:r>
              <a:rPr lang="hu-HU" dirty="0" err="1"/>
              <a:t>patella</a:t>
            </a:r>
            <a:r>
              <a:rPr lang="hu-HU" dirty="0"/>
              <a:t> a térd hajlításakor spontán ficamodhat, illetve manuálisan ficamítható a luxalt állapot fennmarad amíg nem nyújtjuk a térdet, vagy </a:t>
            </a:r>
            <a:r>
              <a:rPr lang="hu-HU" dirty="0" err="1"/>
              <a:t>reponáljuk</a:t>
            </a:r>
            <a:r>
              <a:rPr lang="hu-HU" dirty="0"/>
              <a:t> a térdkalácsot. </a:t>
            </a:r>
          </a:p>
          <a:p>
            <a:endParaRPr lang="hu-HU" dirty="0"/>
          </a:p>
          <a:p>
            <a:r>
              <a:rPr lang="hu-HU" dirty="0" err="1"/>
              <a:t>Grade</a:t>
            </a:r>
            <a:r>
              <a:rPr lang="hu-HU" dirty="0"/>
              <a:t> 3: A </a:t>
            </a:r>
            <a:r>
              <a:rPr lang="hu-HU" dirty="0" err="1"/>
              <a:t>patella</a:t>
            </a:r>
            <a:r>
              <a:rPr lang="hu-HU" dirty="0"/>
              <a:t> állandóan luxalt állapotban van, de visszahelyezhető az árkába. Az elengedést követően spontán újra kitér az árkából. </a:t>
            </a:r>
          </a:p>
          <a:p>
            <a:endParaRPr lang="hu-HU" dirty="0"/>
          </a:p>
          <a:p>
            <a:r>
              <a:rPr lang="hu-HU" dirty="0" err="1"/>
              <a:t>Grade</a:t>
            </a:r>
            <a:r>
              <a:rPr lang="hu-HU" dirty="0"/>
              <a:t> 4: A </a:t>
            </a:r>
            <a:r>
              <a:rPr lang="hu-HU" dirty="0" err="1"/>
              <a:t>patella</a:t>
            </a:r>
            <a:r>
              <a:rPr lang="hu-HU" dirty="0"/>
              <a:t> állandóan luxalt állapotban van, és nem visszahelyezhető az árkába.</a:t>
            </a:r>
          </a:p>
          <a:p>
            <a:endParaRPr lang="hu-HU" dirty="0"/>
          </a:p>
        </p:txBody>
      </p:sp>
      <p:sp>
        <p:nvSpPr>
          <p:cNvPr id="3" name="Cím 2">
            <a:extLst>
              <a:ext uri="{FF2B5EF4-FFF2-40B4-BE49-F238E27FC236}">
                <a16:creationId xmlns:a16="http://schemas.microsoft.com/office/drawing/2014/main" id="{17C2C5C7-40A9-4A70-BC92-D111C1F25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fizikális vizsgálat alapján négy fokozatát különíthetjük el</a:t>
            </a:r>
            <a:br>
              <a:rPr lang="hu-HU" dirty="0"/>
            </a:b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909400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>
            <a:extLst>
              <a:ext uri="{FF2B5EF4-FFF2-40B4-BE49-F238E27FC236}">
                <a16:creationId xmlns:a16="http://schemas.microsoft.com/office/drawing/2014/main" id="{FB686823-72F0-4776-ABF9-90DC96B8F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214">
            <a:extLst>
              <a:ext uri="{FF2B5EF4-FFF2-40B4-BE49-F238E27FC236}">
                <a16:creationId xmlns:a16="http://schemas.microsoft.com/office/drawing/2014/main" id="{028AD8C6-259A-4770-85DC-5B04398FF1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542" y="110480"/>
            <a:ext cx="10244542" cy="66126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5921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t.fic.vizsg">
            <a:hlinkClick r:id="" action="ppaction://media"/>
            <a:extLst>
              <a:ext uri="{FF2B5EF4-FFF2-40B4-BE49-F238E27FC236}">
                <a16:creationId xmlns:a16="http://schemas.microsoft.com/office/drawing/2014/main" id="{0EC50DF1-CCCC-4A52-892A-E12AB8C7C2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95500" y="761807"/>
            <a:ext cx="6667500" cy="53343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AO">
      <a:dk1>
        <a:srgbClr val="000000"/>
      </a:dk1>
      <a:lt1>
        <a:srgbClr val="FFFFFF"/>
      </a:lt1>
      <a:dk2>
        <a:srgbClr val="042D98"/>
      </a:dk2>
      <a:lt2>
        <a:srgbClr val="F6F4F2"/>
      </a:lt2>
      <a:accent1>
        <a:srgbClr val="001B62"/>
      </a:accent1>
      <a:accent2>
        <a:srgbClr val="3B7FF6"/>
      </a:accent2>
      <a:accent3>
        <a:srgbClr val="04F1FE"/>
      </a:accent3>
      <a:accent4>
        <a:srgbClr val="00293A"/>
      </a:accent4>
      <a:accent5>
        <a:srgbClr val="00765C"/>
      </a:accent5>
      <a:accent6>
        <a:srgbClr val="00EB9B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AO blue">
      <a:srgbClr val="042D98"/>
    </a:custClr>
    <a:custClr name="AO light grey">
      <a:srgbClr val="DCD4CB"/>
    </a:custClr>
    <a:custClr name="AO dark blue">
      <a:srgbClr val="001B62"/>
    </a:custClr>
    <a:custClr name="Dark purple">
      <a:srgbClr val="3F0343"/>
    </a:custClr>
    <a:custClr name="Dark green">
      <a:srgbClr val="00293A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AO yellow">
      <a:srgbClr val="FFF500"/>
    </a:custClr>
    <a:custClr name="AO light grey 75%">
      <a:srgbClr val="E5DFD8"/>
    </a:custClr>
    <a:custClr name="AO active blue">
      <a:srgbClr val="3B7FF6"/>
    </a:custClr>
    <a:custClr name="Purple">
      <a:srgbClr val="7B0067"/>
    </a:custClr>
    <a:custClr name="Green">
      <a:srgbClr val="00765C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AO light grey 50%">
      <a:srgbClr val="EEEAE5"/>
    </a:custClr>
    <a:custClr name="Bright blue">
      <a:srgbClr val="04F1FE"/>
    </a:custClr>
    <a:custClr name="Bright red">
      <a:srgbClr val="F92355"/>
    </a:custClr>
    <a:custClr name="Bright green">
      <a:srgbClr val="00EB9B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AO light grey 25%">
      <a:srgbClr val="F6F4F2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</a:custClrLst>
  <a:extLst>
    <a:ext uri="{05A4C25C-085E-4340-85A3-A5531E510DB2}">
      <thm15:themeFamily xmlns:thm15="http://schemas.microsoft.com/office/thememl/2012/main" name="AOVET_ppt_16_9_Template_FINAL.pptx" id="{C73C4816-3CB5-4D5D-BE77-DBAC3222AD33}" vid="{765528B7-64D6-4D6E-B559-5D174245F28F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5fef1942-8e2a-4d10-ac97-40d926f024de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B903079F3BA1247A8E0E7AE184292A0" ma:contentTypeVersion="13" ma:contentTypeDescription="Ein neues Dokument erstellen." ma:contentTypeScope="" ma:versionID="17920dd93dea71965adeb168c0dc3abe">
  <xsd:schema xmlns:xsd="http://www.w3.org/2001/XMLSchema" xmlns:xs="http://www.w3.org/2001/XMLSchema" xmlns:p="http://schemas.microsoft.com/office/2006/metadata/properties" xmlns:ns2="5fef1942-8e2a-4d10-ac97-40d926f024de" xmlns:ns3="fa6f5f46-9533-45d7-89c7-8be11ddbe393" targetNamespace="http://schemas.microsoft.com/office/2006/metadata/properties" ma:root="true" ma:fieldsID="0420d294d063eba0149de9868d7bdb48" ns2:_="" ns3:_="">
    <xsd:import namespace="5fef1942-8e2a-4d10-ac97-40d926f024de"/>
    <xsd:import namespace="fa6f5f46-9533-45d7-89c7-8be11ddbe39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_Flow_SignoffStatu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ef1942-8e2a-4d10-ac97-40d926f024d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Flow_SignoffStatus" ma:index="10" nillable="true" ma:displayName="Status Unterschrift" ma:internalName="_x0024_Resources_x003a_core_x002c_Signoff_Status_x003b_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6f5f46-9533-45d7-89c7-8be11ddbe393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DAA43BF-5C0B-4297-9459-625F9DFB215D}">
  <ds:schemaRefs>
    <ds:schemaRef ds:uri="http://purl.org/dc/terms/"/>
    <ds:schemaRef ds:uri="http://purl.org/dc/dcmitype/"/>
    <ds:schemaRef ds:uri="5fef1942-8e2a-4d10-ac97-40d926f024de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fa6f5f46-9533-45d7-89c7-8be11ddbe393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DE6620C-99F9-4D62-AB7B-DF896F9684F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fef1942-8e2a-4d10-ac97-40d926f024de"/>
    <ds:schemaRef ds:uri="fa6f5f46-9533-45d7-89c7-8be11ddbe39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C0F3ED8-5CD3-4767-85AE-4980E98A8C0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ao_vet_faculty_ppt_16_9</Template>
  <TotalTime>1429</TotalTime>
  <Words>1013</Words>
  <Application>Microsoft Office PowerPoint</Application>
  <PresentationFormat>Szélesvásznú</PresentationFormat>
  <Paragraphs>216</Paragraphs>
  <Slides>55</Slides>
  <Notes>17</Notes>
  <HiddenSlides>0</HiddenSlides>
  <MMClips>3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55</vt:i4>
      </vt:variant>
    </vt:vector>
  </HeadingPairs>
  <TitlesOfParts>
    <vt:vector size="61" baseType="lpstr">
      <vt:lpstr>Arial</vt:lpstr>
      <vt:lpstr>Calibri</vt:lpstr>
      <vt:lpstr>Monotype Sorts</vt:lpstr>
      <vt:lpstr>Open Sans</vt:lpstr>
      <vt:lpstr>Times New Roman</vt:lpstr>
      <vt:lpstr>Office</vt:lpstr>
      <vt:lpstr>A medialis patellaficam terápiája</vt:lpstr>
      <vt:lpstr>Canine medial patellar luxation </vt:lpstr>
      <vt:lpstr>Etiologia</vt:lpstr>
      <vt:lpstr>Előfordulás</vt:lpstr>
      <vt:lpstr>Fajtadiszpozíció</vt:lpstr>
      <vt:lpstr>Egészséges állaton a térdkalács nem ficamítható!</vt:lpstr>
      <vt:lpstr>A fizikális vizsgálat alapján négy fokozatát különíthetjük el </vt:lpstr>
      <vt:lpstr>PowerPoint-bemutató</vt:lpstr>
      <vt:lpstr>PowerPoint-bemutató</vt:lpstr>
      <vt:lpstr>Femur Cranio-caudalis rtg</vt:lpstr>
      <vt:lpstr>Femur Cranio-caudalis rtg </vt:lpstr>
      <vt:lpstr>Femur alsó harmadi varus</vt:lpstr>
      <vt:lpstr>Femur alsó harmadi varus</vt:lpstr>
      <vt:lpstr>Beállítási hiba</vt:lpstr>
      <vt:lpstr>Femur medio-lateralis rtg </vt:lpstr>
      <vt:lpstr>„Bicondylar sign” </vt:lpstr>
      <vt:lpstr>Tibia caudo-cranialis rtg</vt:lpstr>
      <vt:lpstr>Tibia caudo-cranialis rtg</vt:lpstr>
      <vt:lpstr>Prox. Tibia valgus</vt:lpstr>
      <vt:lpstr>Prox. Tibia valgus</vt:lpstr>
      <vt:lpstr>A mediális patellaficam okai  Femur</vt:lpstr>
      <vt:lpstr>PowerPoint-bemutató</vt:lpstr>
      <vt:lpstr>A femur disztális végének   görbülete - varusa </vt:lpstr>
      <vt:lpstr>A femur alsó harmadának lateralis torzioja</vt:lpstr>
      <vt:lpstr>A mediális femur condylus   hypoplasiája</vt:lpstr>
      <vt:lpstr>Sekély patella árok</vt:lpstr>
      <vt:lpstr>A mediális patellaficam okai  Tibia</vt:lpstr>
      <vt:lpstr>PowerPoint-bemutató</vt:lpstr>
      <vt:lpstr>A tuberositas tibiae medialis helyeződése</vt:lpstr>
      <vt:lpstr>A patellaficam terápiája</vt:lpstr>
      <vt:lpstr>Sok esetben tünetmentes, de idővel progrediál!</vt:lpstr>
      <vt:lpstr>The natural history of canine occult Grade II medial patellar  luxation: an observational study </vt:lpstr>
      <vt:lpstr>A patellaficam terápiája</vt:lpstr>
      <vt:lpstr>A patellaficam terápiája - Retinaculotomia </vt:lpstr>
      <vt:lpstr>A patellaficam terápiája - Patellaárok mélyítés </vt:lpstr>
      <vt:lpstr>A patellaficam terápiája - Patellaárok mélyítés </vt:lpstr>
      <vt:lpstr>A patellaficam terápiája - Patellaárok mélyítés </vt:lpstr>
      <vt:lpstr>A patellaficam terápiája - Patellaárok mélyítés </vt:lpstr>
      <vt:lpstr>A patellaficam terápiája - Patellaárok mélyítés </vt:lpstr>
      <vt:lpstr>A patellaficam terápiája - Patellaárok mélyítés </vt:lpstr>
      <vt:lpstr>A patellaficam terápiája – Patella plasztika</vt:lpstr>
      <vt:lpstr>A patellaficam terápiája – Patella plasztika</vt:lpstr>
      <vt:lpstr>Patellaficam</vt:lpstr>
      <vt:lpstr>A patellaficam terápiája - Tuberositas tibiae transpositio </vt:lpstr>
      <vt:lpstr>A patellaficam terápiája - Tuberositas tibiae transpositio </vt:lpstr>
      <vt:lpstr>Patella alta</vt:lpstr>
      <vt:lpstr>Distalis Femur Osteotomia</vt:lpstr>
      <vt:lpstr>Femur varus = DFO</vt:lpstr>
      <vt:lpstr>PowerPoint-bemutató</vt:lpstr>
      <vt:lpstr>Buca labrador</vt:lpstr>
      <vt:lpstr>Komplikációk 13-48%</vt:lpstr>
      <vt:lpstr>Komplikációt elősegíti:</vt:lpstr>
      <vt:lpstr>Mi csökkenti a reluxatio valószínűségét: </vt:lpstr>
      <vt:lpstr>Mex Fr. bulldog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(bold, 32pt) Presentation subtitle (unbold, 32pt)</dc:title>
  <dc:creator>Tobias Hövekamp</dc:creator>
  <cp:lastModifiedBy>Diószegi Zoltán</cp:lastModifiedBy>
  <cp:revision>16</cp:revision>
  <dcterms:created xsi:type="dcterms:W3CDTF">2019-11-19T12:28:56Z</dcterms:created>
  <dcterms:modified xsi:type="dcterms:W3CDTF">2022-04-15T13:14:15Z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bel">
    <vt:i4>0</vt:i4>
  </property>
  <property fmtid="{D5CDD505-2E9C-101B-9397-08002B2CF9AE}" pid="3" name="ContentTypeId">
    <vt:lpwstr>0x010100FB903079F3BA1247A8E0E7AE184292A0</vt:lpwstr>
  </property>
</Properties>
</file>